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3" r:id="rId1"/>
  </p:sldMasterIdLst>
  <p:notesMasterIdLst>
    <p:notesMasterId r:id="rId40"/>
  </p:notesMasterIdLst>
  <p:sldIdLst>
    <p:sldId id="256" r:id="rId2"/>
    <p:sldId id="257" r:id="rId3"/>
    <p:sldId id="258" r:id="rId4"/>
    <p:sldId id="294" r:id="rId5"/>
    <p:sldId id="260" r:id="rId6"/>
    <p:sldId id="261" r:id="rId7"/>
    <p:sldId id="262" r:id="rId8"/>
    <p:sldId id="263" r:id="rId9"/>
    <p:sldId id="264" r:id="rId10"/>
    <p:sldId id="296"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7" r:id="rId30"/>
    <p:sldId id="285" r:id="rId31"/>
    <p:sldId id="286" r:id="rId32"/>
    <p:sldId id="287" r:id="rId33"/>
    <p:sldId id="288" r:id="rId34"/>
    <p:sldId id="289" r:id="rId35"/>
    <p:sldId id="290" r:id="rId36"/>
    <p:sldId id="291" r:id="rId37"/>
    <p:sldId id="293" r:id="rId38"/>
    <p:sldId id="292"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jKqyOh2GNxFUdTRar+W1r5GZ0C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035A89-0F31-4CDF-8AA1-54104C4181B5}">
  <a:tblStyle styleId="{A1035A89-0F31-4CDF-8AA1-54104C4181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05E5384-B7A5-4B80-BF0C-EA922B95CB4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42" d="100"/>
          <a:sy n="142" d="100"/>
        </p:scale>
        <p:origin x="1304" y="4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3278FC6A-65E9-45CE-83E4-F0366DB260F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A1A5DDBF-AFFA-4FD1-8A90-7FA88AB4EE55}">
      <dgm:prSet/>
      <dgm:spPr/>
      <dgm:t>
        <a:bodyPr/>
        <a:lstStyle/>
        <a:p>
          <a:r>
            <a:rPr lang="en-US"/>
            <a:t>Problem Statement of Image Caption Retrieval</a:t>
          </a:r>
        </a:p>
      </dgm:t>
    </dgm:pt>
    <dgm:pt modelId="{35C6D72A-EDBF-43B9-AB45-EC0A2ECBF758}" type="parTrans" cxnId="{A9CF7DD8-5193-48F1-95D2-92548B1C50D1}">
      <dgm:prSet/>
      <dgm:spPr/>
      <dgm:t>
        <a:bodyPr/>
        <a:lstStyle/>
        <a:p>
          <a:endParaRPr lang="en-US"/>
        </a:p>
      </dgm:t>
    </dgm:pt>
    <dgm:pt modelId="{AA17BFDD-A0DA-4054-A2E2-1497BDA30847}" type="sibTrans" cxnId="{A9CF7DD8-5193-48F1-95D2-92548B1C50D1}">
      <dgm:prSet/>
      <dgm:spPr/>
      <dgm:t>
        <a:bodyPr/>
        <a:lstStyle/>
        <a:p>
          <a:endParaRPr lang="en-US"/>
        </a:p>
      </dgm:t>
    </dgm:pt>
    <dgm:pt modelId="{5B7DCD33-54D9-486E-A938-B2C688C5FDE1}">
      <dgm:prSet/>
      <dgm:spPr/>
      <dgm:t>
        <a:bodyPr/>
        <a:lstStyle/>
        <a:p>
          <a:r>
            <a:rPr lang="en-US"/>
            <a:t>Datasets</a:t>
          </a:r>
        </a:p>
      </dgm:t>
    </dgm:pt>
    <dgm:pt modelId="{5F58DE31-7C94-4E4B-A06A-653D89E5A2A6}" type="parTrans" cxnId="{CA85CD3C-3EC1-44CB-B580-766620352E98}">
      <dgm:prSet/>
      <dgm:spPr/>
      <dgm:t>
        <a:bodyPr/>
        <a:lstStyle/>
        <a:p>
          <a:endParaRPr lang="en-US"/>
        </a:p>
      </dgm:t>
    </dgm:pt>
    <dgm:pt modelId="{B0EF367B-A752-4308-9147-54EE1903DC2B}" type="sibTrans" cxnId="{CA85CD3C-3EC1-44CB-B580-766620352E98}">
      <dgm:prSet/>
      <dgm:spPr/>
      <dgm:t>
        <a:bodyPr/>
        <a:lstStyle/>
        <a:p>
          <a:endParaRPr lang="en-US"/>
        </a:p>
      </dgm:t>
    </dgm:pt>
    <dgm:pt modelId="{B1A6D5B9-8E67-43FF-B0D7-0A2B2ECE22FE}">
      <dgm:prSet/>
      <dgm:spPr/>
      <dgm:t>
        <a:bodyPr/>
        <a:lstStyle/>
        <a:p>
          <a:r>
            <a:rPr lang="en-US"/>
            <a:t>Image Caption Retrieval</a:t>
          </a:r>
        </a:p>
      </dgm:t>
    </dgm:pt>
    <dgm:pt modelId="{E67AB594-FE8F-4210-BEDE-E7DC9A3FCB4F}" type="parTrans" cxnId="{D67947C8-21E1-4E0C-BC38-01F6CD26B2A2}">
      <dgm:prSet/>
      <dgm:spPr/>
      <dgm:t>
        <a:bodyPr/>
        <a:lstStyle/>
        <a:p>
          <a:endParaRPr lang="en-US"/>
        </a:p>
      </dgm:t>
    </dgm:pt>
    <dgm:pt modelId="{656B24A2-CE03-4686-B2DA-AA45F2D7B243}" type="sibTrans" cxnId="{D67947C8-21E1-4E0C-BC38-01F6CD26B2A2}">
      <dgm:prSet/>
      <dgm:spPr/>
      <dgm:t>
        <a:bodyPr/>
        <a:lstStyle/>
        <a:p>
          <a:endParaRPr lang="en-US"/>
        </a:p>
      </dgm:t>
    </dgm:pt>
    <dgm:pt modelId="{F0496032-4A79-4DF1-9B8F-18B317C58A1A}">
      <dgm:prSet/>
      <dgm:spPr/>
      <dgm:t>
        <a:bodyPr/>
        <a:lstStyle/>
        <a:p>
          <a:r>
            <a:rPr lang="en-US"/>
            <a:t>Model Explored</a:t>
          </a:r>
        </a:p>
      </dgm:t>
    </dgm:pt>
    <dgm:pt modelId="{BF53587C-1D2D-4C09-B489-9105880DA93D}" type="parTrans" cxnId="{FB7BE951-9EB0-4ED6-BB3C-68815BE62767}">
      <dgm:prSet/>
      <dgm:spPr/>
      <dgm:t>
        <a:bodyPr/>
        <a:lstStyle/>
        <a:p>
          <a:endParaRPr lang="en-US"/>
        </a:p>
      </dgm:t>
    </dgm:pt>
    <dgm:pt modelId="{5F206FE6-3AF6-4894-8021-E1495D471507}" type="sibTrans" cxnId="{FB7BE951-9EB0-4ED6-BB3C-68815BE62767}">
      <dgm:prSet/>
      <dgm:spPr/>
      <dgm:t>
        <a:bodyPr/>
        <a:lstStyle/>
        <a:p>
          <a:endParaRPr lang="en-US"/>
        </a:p>
      </dgm:t>
    </dgm:pt>
    <dgm:pt modelId="{0A8F3E92-D537-45E7-A2D1-8E13BF451FE0}">
      <dgm:prSet/>
      <dgm:spPr/>
      <dgm:t>
        <a:bodyPr/>
        <a:lstStyle/>
        <a:p>
          <a:r>
            <a:rPr lang="en-US"/>
            <a:t>Results</a:t>
          </a:r>
        </a:p>
      </dgm:t>
    </dgm:pt>
    <dgm:pt modelId="{2A437CAA-A004-4808-832B-0C246443D3A1}" type="parTrans" cxnId="{0CBC3FEE-90BD-42FD-B7C9-C9669897AFCA}">
      <dgm:prSet/>
      <dgm:spPr/>
      <dgm:t>
        <a:bodyPr/>
        <a:lstStyle/>
        <a:p>
          <a:endParaRPr lang="en-US"/>
        </a:p>
      </dgm:t>
    </dgm:pt>
    <dgm:pt modelId="{5F558DC1-761A-4601-820C-52CF5FFEC6CE}" type="sibTrans" cxnId="{0CBC3FEE-90BD-42FD-B7C9-C9669897AFCA}">
      <dgm:prSet/>
      <dgm:spPr/>
      <dgm:t>
        <a:bodyPr/>
        <a:lstStyle/>
        <a:p>
          <a:endParaRPr lang="en-US"/>
        </a:p>
      </dgm:t>
    </dgm:pt>
    <dgm:pt modelId="{5CCB9281-7239-4C25-A867-6FC178DC56F4}">
      <dgm:prSet/>
      <dgm:spPr/>
      <dgm:t>
        <a:bodyPr/>
        <a:lstStyle/>
        <a:p>
          <a:r>
            <a:rPr lang="en-US"/>
            <a:t>Image Caption Generation</a:t>
          </a:r>
        </a:p>
      </dgm:t>
    </dgm:pt>
    <dgm:pt modelId="{5AB453DA-C21B-48AD-B593-A2B9F3814145}" type="parTrans" cxnId="{2C08E715-94D8-4F13-9B8B-426DC8DD093F}">
      <dgm:prSet/>
      <dgm:spPr/>
      <dgm:t>
        <a:bodyPr/>
        <a:lstStyle/>
        <a:p>
          <a:endParaRPr lang="en-US"/>
        </a:p>
      </dgm:t>
    </dgm:pt>
    <dgm:pt modelId="{524A99F9-EFA6-4599-A806-30B479F0E8D3}" type="sibTrans" cxnId="{2C08E715-94D8-4F13-9B8B-426DC8DD093F}">
      <dgm:prSet/>
      <dgm:spPr/>
      <dgm:t>
        <a:bodyPr/>
        <a:lstStyle/>
        <a:p>
          <a:endParaRPr lang="en-US"/>
        </a:p>
      </dgm:t>
    </dgm:pt>
    <dgm:pt modelId="{53BEE180-D949-42E0-BBF7-43C4A554835D}">
      <dgm:prSet/>
      <dgm:spPr/>
      <dgm:t>
        <a:bodyPr/>
        <a:lstStyle/>
        <a:p>
          <a:r>
            <a:rPr lang="en-US"/>
            <a:t>Data Pre-processing</a:t>
          </a:r>
        </a:p>
      </dgm:t>
    </dgm:pt>
    <dgm:pt modelId="{FFE5B467-94EE-4103-8A0D-7B73AD1B568D}" type="parTrans" cxnId="{ACEB4937-C8EC-4BD6-A55F-34DF716E8854}">
      <dgm:prSet/>
      <dgm:spPr/>
      <dgm:t>
        <a:bodyPr/>
        <a:lstStyle/>
        <a:p>
          <a:endParaRPr lang="en-US"/>
        </a:p>
      </dgm:t>
    </dgm:pt>
    <dgm:pt modelId="{F082FAF4-5EF1-43BD-8401-0A00B228EA39}" type="sibTrans" cxnId="{ACEB4937-C8EC-4BD6-A55F-34DF716E8854}">
      <dgm:prSet/>
      <dgm:spPr/>
      <dgm:t>
        <a:bodyPr/>
        <a:lstStyle/>
        <a:p>
          <a:endParaRPr lang="en-US"/>
        </a:p>
      </dgm:t>
    </dgm:pt>
    <dgm:pt modelId="{EFDD8359-6740-4A1E-946A-D7B163106C3D}">
      <dgm:prSet/>
      <dgm:spPr/>
      <dgm:t>
        <a:bodyPr/>
        <a:lstStyle/>
        <a:p>
          <a:r>
            <a:rPr lang="en-US"/>
            <a:t>Model Architecture</a:t>
          </a:r>
        </a:p>
      </dgm:t>
    </dgm:pt>
    <dgm:pt modelId="{7F9506A2-2678-4454-9156-811CEB9C475F}" type="parTrans" cxnId="{BB105C78-BDB8-4F2D-8A01-C7D2A860BA8D}">
      <dgm:prSet/>
      <dgm:spPr/>
      <dgm:t>
        <a:bodyPr/>
        <a:lstStyle/>
        <a:p>
          <a:endParaRPr lang="en-US"/>
        </a:p>
      </dgm:t>
    </dgm:pt>
    <dgm:pt modelId="{B0BE1F7F-D566-4477-A3E6-803953413391}" type="sibTrans" cxnId="{BB105C78-BDB8-4F2D-8A01-C7D2A860BA8D}">
      <dgm:prSet/>
      <dgm:spPr/>
      <dgm:t>
        <a:bodyPr/>
        <a:lstStyle/>
        <a:p>
          <a:endParaRPr lang="en-US"/>
        </a:p>
      </dgm:t>
    </dgm:pt>
    <dgm:pt modelId="{638636BE-9E74-425E-8C29-A8A4ADE7C5BC}">
      <dgm:prSet/>
      <dgm:spPr/>
      <dgm:t>
        <a:bodyPr/>
        <a:lstStyle/>
        <a:p>
          <a:r>
            <a:rPr lang="en-US"/>
            <a:t>Model Explored</a:t>
          </a:r>
        </a:p>
      </dgm:t>
    </dgm:pt>
    <dgm:pt modelId="{04C49D59-780A-499F-B875-86949CBFFF85}" type="parTrans" cxnId="{AC57539D-3D45-46DA-B064-1E1FBB753C5F}">
      <dgm:prSet/>
      <dgm:spPr/>
      <dgm:t>
        <a:bodyPr/>
        <a:lstStyle/>
        <a:p>
          <a:endParaRPr lang="en-US"/>
        </a:p>
      </dgm:t>
    </dgm:pt>
    <dgm:pt modelId="{B7278451-3F75-425C-B543-DF4D436944B7}" type="sibTrans" cxnId="{AC57539D-3D45-46DA-B064-1E1FBB753C5F}">
      <dgm:prSet/>
      <dgm:spPr/>
      <dgm:t>
        <a:bodyPr/>
        <a:lstStyle/>
        <a:p>
          <a:endParaRPr lang="en-US"/>
        </a:p>
      </dgm:t>
    </dgm:pt>
    <dgm:pt modelId="{AF6811D7-603D-4815-8911-8BEC380161CC}">
      <dgm:prSet/>
      <dgm:spPr/>
      <dgm:t>
        <a:bodyPr/>
        <a:lstStyle/>
        <a:p>
          <a:r>
            <a:rPr lang="en-US"/>
            <a:t>Evaluation Metrics</a:t>
          </a:r>
        </a:p>
      </dgm:t>
    </dgm:pt>
    <dgm:pt modelId="{73B2E109-B98D-4E01-AB2D-AF9AE84959A4}" type="parTrans" cxnId="{E5A1485B-BF57-4800-B6E8-11F2E0A6D8DA}">
      <dgm:prSet/>
      <dgm:spPr/>
      <dgm:t>
        <a:bodyPr/>
        <a:lstStyle/>
        <a:p>
          <a:endParaRPr lang="en-US"/>
        </a:p>
      </dgm:t>
    </dgm:pt>
    <dgm:pt modelId="{BC85BDAE-0F42-4A88-BCA2-3F5419ED9B18}" type="sibTrans" cxnId="{E5A1485B-BF57-4800-B6E8-11F2E0A6D8DA}">
      <dgm:prSet/>
      <dgm:spPr/>
      <dgm:t>
        <a:bodyPr/>
        <a:lstStyle/>
        <a:p>
          <a:endParaRPr lang="en-US"/>
        </a:p>
      </dgm:t>
    </dgm:pt>
    <dgm:pt modelId="{2B4C1069-541C-4662-B44B-89854CC388FF}">
      <dgm:prSet/>
      <dgm:spPr/>
      <dgm:t>
        <a:bodyPr/>
        <a:lstStyle/>
        <a:p>
          <a:r>
            <a:rPr lang="en-US"/>
            <a:t>Key Learnings</a:t>
          </a:r>
        </a:p>
      </dgm:t>
    </dgm:pt>
    <dgm:pt modelId="{D13C59E7-AE31-4306-8D38-C00AC64E8A2D}" type="parTrans" cxnId="{1F1AF080-704C-4102-952C-BFB0D83EC707}">
      <dgm:prSet/>
      <dgm:spPr/>
      <dgm:t>
        <a:bodyPr/>
        <a:lstStyle/>
        <a:p>
          <a:endParaRPr lang="en-US"/>
        </a:p>
      </dgm:t>
    </dgm:pt>
    <dgm:pt modelId="{8FA38BCA-01C8-49F0-8BFE-12E760D83803}" type="sibTrans" cxnId="{1F1AF080-704C-4102-952C-BFB0D83EC707}">
      <dgm:prSet/>
      <dgm:spPr/>
      <dgm:t>
        <a:bodyPr/>
        <a:lstStyle/>
        <a:p>
          <a:endParaRPr lang="en-US"/>
        </a:p>
      </dgm:t>
    </dgm:pt>
    <dgm:pt modelId="{35EE66D8-C42A-4555-84F5-5C2B2B021DDD}">
      <dgm:prSet/>
      <dgm:spPr/>
      <dgm:t>
        <a:bodyPr/>
        <a:lstStyle/>
        <a:p>
          <a:r>
            <a:rPr lang="en-US"/>
            <a:t>Challenges</a:t>
          </a:r>
        </a:p>
      </dgm:t>
    </dgm:pt>
    <dgm:pt modelId="{849B0A97-B49B-472D-B1B6-0D91BF224E5A}" type="parTrans" cxnId="{04BD3842-73C0-4FBE-B7D8-AE3BC7BCBA23}">
      <dgm:prSet/>
      <dgm:spPr/>
      <dgm:t>
        <a:bodyPr/>
        <a:lstStyle/>
        <a:p>
          <a:endParaRPr lang="en-US"/>
        </a:p>
      </dgm:t>
    </dgm:pt>
    <dgm:pt modelId="{74BE22A9-B8E4-46BF-9086-1173F965121C}" type="sibTrans" cxnId="{04BD3842-73C0-4FBE-B7D8-AE3BC7BCBA23}">
      <dgm:prSet/>
      <dgm:spPr/>
      <dgm:t>
        <a:bodyPr/>
        <a:lstStyle/>
        <a:p>
          <a:endParaRPr lang="en-US"/>
        </a:p>
      </dgm:t>
    </dgm:pt>
    <dgm:pt modelId="{E9E21391-D206-4F9F-BC9D-66835102FB2E}">
      <dgm:prSet/>
      <dgm:spPr/>
      <dgm:t>
        <a:bodyPr/>
        <a:lstStyle/>
        <a:p>
          <a:r>
            <a:rPr lang="en-US"/>
            <a:t>Future Direction</a:t>
          </a:r>
        </a:p>
      </dgm:t>
    </dgm:pt>
    <dgm:pt modelId="{E986E462-530D-4381-9C66-09152A262D60}" type="parTrans" cxnId="{8155640E-4EC6-4CE8-9E18-444F533FD626}">
      <dgm:prSet/>
      <dgm:spPr/>
      <dgm:t>
        <a:bodyPr/>
        <a:lstStyle/>
        <a:p>
          <a:endParaRPr lang="en-US"/>
        </a:p>
      </dgm:t>
    </dgm:pt>
    <dgm:pt modelId="{CB54DD2C-E5F2-447A-B0B8-CA9B6F92C015}" type="sibTrans" cxnId="{8155640E-4EC6-4CE8-9E18-444F533FD626}">
      <dgm:prSet/>
      <dgm:spPr/>
      <dgm:t>
        <a:bodyPr/>
        <a:lstStyle/>
        <a:p>
          <a:endParaRPr lang="en-US"/>
        </a:p>
      </dgm:t>
    </dgm:pt>
    <dgm:pt modelId="{A7C8BBD5-0D58-4499-82FE-2A65821E0EFB}">
      <dgm:prSet/>
      <dgm:spPr/>
      <dgm:t>
        <a:bodyPr/>
        <a:lstStyle/>
        <a:p>
          <a:r>
            <a:rPr lang="en-US"/>
            <a:t>Model Deployment</a:t>
          </a:r>
        </a:p>
      </dgm:t>
    </dgm:pt>
    <dgm:pt modelId="{C63102DD-946D-4DBC-87F3-0D408A054D57}" type="parTrans" cxnId="{3358DA14-0B44-493C-8833-D5479E8D0E48}">
      <dgm:prSet/>
      <dgm:spPr/>
      <dgm:t>
        <a:bodyPr/>
        <a:lstStyle/>
        <a:p>
          <a:endParaRPr lang="en-US"/>
        </a:p>
      </dgm:t>
    </dgm:pt>
    <dgm:pt modelId="{73F6234A-945B-4C66-B8DE-C804977C0A05}" type="sibTrans" cxnId="{3358DA14-0B44-493C-8833-D5479E8D0E48}">
      <dgm:prSet/>
      <dgm:spPr/>
      <dgm:t>
        <a:bodyPr/>
        <a:lstStyle/>
        <a:p>
          <a:endParaRPr lang="en-US"/>
        </a:p>
      </dgm:t>
    </dgm:pt>
    <dgm:pt modelId="{074CE977-DF15-4302-993A-910144A74248}">
      <dgm:prSet/>
      <dgm:spPr/>
      <dgm:t>
        <a:bodyPr/>
        <a:lstStyle/>
        <a:p>
          <a:r>
            <a:rPr lang="en-US"/>
            <a:t>Contribution</a:t>
          </a:r>
        </a:p>
      </dgm:t>
    </dgm:pt>
    <dgm:pt modelId="{AD5FE477-FA0A-4045-9BFF-001948C18C3D}" type="parTrans" cxnId="{0B40433C-083E-49EC-93BC-26F2E3AEF7AF}">
      <dgm:prSet/>
      <dgm:spPr/>
      <dgm:t>
        <a:bodyPr/>
        <a:lstStyle/>
        <a:p>
          <a:endParaRPr lang="en-US"/>
        </a:p>
      </dgm:t>
    </dgm:pt>
    <dgm:pt modelId="{E08E31EF-307E-4558-BAEE-EFD77F78BF07}" type="sibTrans" cxnId="{0B40433C-083E-49EC-93BC-26F2E3AEF7AF}">
      <dgm:prSet/>
      <dgm:spPr/>
      <dgm:t>
        <a:bodyPr/>
        <a:lstStyle/>
        <a:p>
          <a:endParaRPr lang="en-US"/>
        </a:p>
      </dgm:t>
    </dgm:pt>
    <dgm:pt modelId="{B068B002-D11F-194A-B5DD-B22FC87C9581}" type="pres">
      <dgm:prSet presAssocID="{3278FC6A-65E9-45CE-83E4-F0366DB260FE}" presName="linear" presStyleCnt="0">
        <dgm:presLayoutVars>
          <dgm:dir/>
          <dgm:animLvl val="lvl"/>
          <dgm:resizeHandles val="exact"/>
        </dgm:presLayoutVars>
      </dgm:prSet>
      <dgm:spPr/>
    </dgm:pt>
    <dgm:pt modelId="{A5A2EC60-35B4-D642-9D63-12CDAC30996E}" type="pres">
      <dgm:prSet presAssocID="{A1A5DDBF-AFFA-4FD1-8A90-7FA88AB4EE55}" presName="parentLin" presStyleCnt="0"/>
      <dgm:spPr/>
    </dgm:pt>
    <dgm:pt modelId="{75C0744E-510F-D64D-85C4-65700929949E}" type="pres">
      <dgm:prSet presAssocID="{A1A5DDBF-AFFA-4FD1-8A90-7FA88AB4EE55}" presName="parentLeftMargin" presStyleLbl="node1" presStyleIdx="0" presStyleCnt="9"/>
      <dgm:spPr/>
    </dgm:pt>
    <dgm:pt modelId="{EFF32B61-0F4D-D447-9E89-1C8C85637033}" type="pres">
      <dgm:prSet presAssocID="{A1A5DDBF-AFFA-4FD1-8A90-7FA88AB4EE55}" presName="parentText" presStyleLbl="node1" presStyleIdx="0" presStyleCnt="9">
        <dgm:presLayoutVars>
          <dgm:chMax val="0"/>
          <dgm:bulletEnabled val="1"/>
        </dgm:presLayoutVars>
      </dgm:prSet>
      <dgm:spPr/>
    </dgm:pt>
    <dgm:pt modelId="{A75D7393-F999-A842-82C9-DD75AEE1C2FA}" type="pres">
      <dgm:prSet presAssocID="{A1A5DDBF-AFFA-4FD1-8A90-7FA88AB4EE55}" presName="negativeSpace" presStyleCnt="0"/>
      <dgm:spPr/>
    </dgm:pt>
    <dgm:pt modelId="{C8244A98-43E2-DF49-8ED6-B2F283739664}" type="pres">
      <dgm:prSet presAssocID="{A1A5DDBF-AFFA-4FD1-8A90-7FA88AB4EE55}" presName="childText" presStyleLbl="conFgAcc1" presStyleIdx="0" presStyleCnt="9">
        <dgm:presLayoutVars>
          <dgm:bulletEnabled val="1"/>
        </dgm:presLayoutVars>
      </dgm:prSet>
      <dgm:spPr/>
    </dgm:pt>
    <dgm:pt modelId="{A84DC00D-FE1C-2A4F-A754-172AD281FF9B}" type="pres">
      <dgm:prSet presAssocID="{AA17BFDD-A0DA-4054-A2E2-1497BDA30847}" presName="spaceBetweenRectangles" presStyleCnt="0"/>
      <dgm:spPr/>
    </dgm:pt>
    <dgm:pt modelId="{5A4B99E6-3019-9246-8A8E-C0D390C16CD4}" type="pres">
      <dgm:prSet presAssocID="{5B7DCD33-54D9-486E-A938-B2C688C5FDE1}" presName="parentLin" presStyleCnt="0"/>
      <dgm:spPr/>
    </dgm:pt>
    <dgm:pt modelId="{C89B84C1-D83B-E649-A160-3F8A0E7EA39A}" type="pres">
      <dgm:prSet presAssocID="{5B7DCD33-54D9-486E-A938-B2C688C5FDE1}" presName="parentLeftMargin" presStyleLbl="node1" presStyleIdx="0" presStyleCnt="9"/>
      <dgm:spPr/>
    </dgm:pt>
    <dgm:pt modelId="{D136079D-98D7-FA4A-9CC9-DB7EB765DAF9}" type="pres">
      <dgm:prSet presAssocID="{5B7DCD33-54D9-486E-A938-B2C688C5FDE1}" presName="parentText" presStyleLbl="node1" presStyleIdx="1" presStyleCnt="9">
        <dgm:presLayoutVars>
          <dgm:chMax val="0"/>
          <dgm:bulletEnabled val="1"/>
        </dgm:presLayoutVars>
      </dgm:prSet>
      <dgm:spPr/>
    </dgm:pt>
    <dgm:pt modelId="{BC16B9BF-7631-724D-9131-5DC0088010E0}" type="pres">
      <dgm:prSet presAssocID="{5B7DCD33-54D9-486E-A938-B2C688C5FDE1}" presName="negativeSpace" presStyleCnt="0"/>
      <dgm:spPr/>
    </dgm:pt>
    <dgm:pt modelId="{C7C91B15-64CB-114D-B662-96E73CE86FC6}" type="pres">
      <dgm:prSet presAssocID="{5B7DCD33-54D9-486E-A938-B2C688C5FDE1}" presName="childText" presStyleLbl="conFgAcc1" presStyleIdx="1" presStyleCnt="9">
        <dgm:presLayoutVars>
          <dgm:bulletEnabled val="1"/>
        </dgm:presLayoutVars>
      </dgm:prSet>
      <dgm:spPr/>
    </dgm:pt>
    <dgm:pt modelId="{D4E56159-A74C-F845-9A77-2CF474BF3275}" type="pres">
      <dgm:prSet presAssocID="{B0EF367B-A752-4308-9147-54EE1903DC2B}" presName="spaceBetweenRectangles" presStyleCnt="0"/>
      <dgm:spPr/>
    </dgm:pt>
    <dgm:pt modelId="{4A9010CF-2CB0-694C-A1BD-3E919D85A660}" type="pres">
      <dgm:prSet presAssocID="{B1A6D5B9-8E67-43FF-B0D7-0A2B2ECE22FE}" presName="parentLin" presStyleCnt="0"/>
      <dgm:spPr/>
    </dgm:pt>
    <dgm:pt modelId="{DB21F603-6BD4-AD47-942F-8CE1BA99599F}" type="pres">
      <dgm:prSet presAssocID="{B1A6D5B9-8E67-43FF-B0D7-0A2B2ECE22FE}" presName="parentLeftMargin" presStyleLbl="node1" presStyleIdx="1" presStyleCnt="9"/>
      <dgm:spPr/>
    </dgm:pt>
    <dgm:pt modelId="{059892C4-01E4-8C43-973A-028A1FBB6D0A}" type="pres">
      <dgm:prSet presAssocID="{B1A6D5B9-8E67-43FF-B0D7-0A2B2ECE22FE}" presName="parentText" presStyleLbl="node1" presStyleIdx="2" presStyleCnt="9">
        <dgm:presLayoutVars>
          <dgm:chMax val="0"/>
          <dgm:bulletEnabled val="1"/>
        </dgm:presLayoutVars>
      </dgm:prSet>
      <dgm:spPr/>
    </dgm:pt>
    <dgm:pt modelId="{C6BE5B80-338D-7048-871F-14D72E72546C}" type="pres">
      <dgm:prSet presAssocID="{B1A6D5B9-8E67-43FF-B0D7-0A2B2ECE22FE}" presName="negativeSpace" presStyleCnt="0"/>
      <dgm:spPr/>
    </dgm:pt>
    <dgm:pt modelId="{76F763B3-9FBF-C34A-9902-9EE903970B67}" type="pres">
      <dgm:prSet presAssocID="{B1A6D5B9-8E67-43FF-B0D7-0A2B2ECE22FE}" presName="childText" presStyleLbl="conFgAcc1" presStyleIdx="2" presStyleCnt="9">
        <dgm:presLayoutVars>
          <dgm:bulletEnabled val="1"/>
        </dgm:presLayoutVars>
      </dgm:prSet>
      <dgm:spPr/>
    </dgm:pt>
    <dgm:pt modelId="{2EC2C028-C20D-914F-8EDE-C4F05B9E2F5C}" type="pres">
      <dgm:prSet presAssocID="{656B24A2-CE03-4686-B2DA-AA45F2D7B243}" presName="spaceBetweenRectangles" presStyleCnt="0"/>
      <dgm:spPr/>
    </dgm:pt>
    <dgm:pt modelId="{DB0B3E5C-51E2-7E41-9BEC-0E2BB0F2F753}" type="pres">
      <dgm:prSet presAssocID="{5CCB9281-7239-4C25-A867-6FC178DC56F4}" presName="parentLin" presStyleCnt="0"/>
      <dgm:spPr/>
    </dgm:pt>
    <dgm:pt modelId="{7D77B1C1-0CCF-7C43-BF27-B3CDE0FBFAE9}" type="pres">
      <dgm:prSet presAssocID="{5CCB9281-7239-4C25-A867-6FC178DC56F4}" presName="parentLeftMargin" presStyleLbl="node1" presStyleIdx="2" presStyleCnt="9"/>
      <dgm:spPr/>
    </dgm:pt>
    <dgm:pt modelId="{2BCF2613-67DF-8548-87CB-D66BED679B8B}" type="pres">
      <dgm:prSet presAssocID="{5CCB9281-7239-4C25-A867-6FC178DC56F4}" presName="parentText" presStyleLbl="node1" presStyleIdx="3" presStyleCnt="9">
        <dgm:presLayoutVars>
          <dgm:chMax val="0"/>
          <dgm:bulletEnabled val="1"/>
        </dgm:presLayoutVars>
      </dgm:prSet>
      <dgm:spPr/>
    </dgm:pt>
    <dgm:pt modelId="{5F9E913B-6721-9E42-85B1-99F9FFF5ED97}" type="pres">
      <dgm:prSet presAssocID="{5CCB9281-7239-4C25-A867-6FC178DC56F4}" presName="negativeSpace" presStyleCnt="0"/>
      <dgm:spPr/>
    </dgm:pt>
    <dgm:pt modelId="{418A0E34-AF29-7E45-A282-2C1ED5F55947}" type="pres">
      <dgm:prSet presAssocID="{5CCB9281-7239-4C25-A867-6FC178DC56F4}" presName="childText" presStyleLbl="conFgAcc1" presStyleIdx="3" presStyleCnt="9">
        <dgm:presLayoutVars>
          <dgm:bulletEnabled val="1"/>
        </dgm:presLayoutVars>
      </dgm:prSet>
      <dgm:spPr/>
    </dgm:pt>
    <dgm:pt modelId="{084D2EFB-3EA6-E047-8BC0-28C70A000377}" type="pres">
      <dgm:prSet presAssocID="{524A99F9-EFA6-4599-A806-30B479F0E8D3}" presName="spaceBetweenRectangles" presStyleCnt="0"/>
      <dgm:spPr/>
    </dgm:pt>
    <dgm:pt modelId="{400739C8-2DC6-F941-AB07-2CF363222809}" type="pres">
      <dgm:prSet presAssocID="{2B4C1069-541C-4662-B44B-89854CC388FF}" presName="parentLin" presStyleCnt="0"/>
      <dgm:spPr/>
    </dgm:pt>
    <dgm:pt modelId="{B2EF58B3-E8EC-7D42-BE98-D5277A397625}" type="pres">
      <dgm:prSet presAssocID="{2B4C1069-541C-4662-B44B-89854CC388FF}" presName="parentLeftMargin" presStyleLbl="node1" presStyleIdx="3" presStyleCnt="9"/>
      <dgm:spPr/>
    </dgm:pt>
    <dgm:pt modelId="{701C9116-0807-E64F-B07D-A93EEBE49D71}" type="pres">
      <dgm:prSet presAssocID="{2B4C1069-541C-4662-B44B-89854CC388FF}" presName="parentText" presStyleLbl="node1" presStyleIdx="4" presStyleCnt="9">
        <dgm:presLayoutVars>
          <dgm:chMax val="0"/>
          <dgm:bulletEnabled val="1"/>
        </dgm:presLayoutVars>
      </dgm:prSet>
      <dgm:spPr/>
    </dgm:pt>
    <dgm:pt modelId="{EF6D7490-0361-2347-BB15-EF34B6D48720}" type="pres">
      <dgm:prSet presAssocID="{2B4C1069-541C-4662-B44B-89854CC388FF}" presName="negativeSpace" presStyleCnt="0"/>
      <dgm:spPr/>
    </dgm:pt>
    <dgm:pt modelId="{E059E446-FB7A-804D-9EDD-483F023123DE}" type="pres">
      <dgm:prSet presAssocID="{2B4C1069-541C-4662-B44B-89854CC388FF}" presName="childText" presStyleLbl="conFgAcc1" presStyleIdx="4" presStyleCnt="9">
        <dgm:presLayoutVars>
          <dgm:bulletEnabled val="1"/>
        </dgm:presLayoutVars>
      </dgm:prSet>
      <dgm:spPr/>
    </dgm:pt>
    <dgm:pt modelId="{FA5760E0-5EA4-804E-9DF4-CEEB2F0E801F}" type="pres">
      <dgm:prSet presAssocID="{8FA38BCA-01C8-49F0-8BFE-12E760D83803}" presName="spaceBetweenRectangles" presStyleCnt="0"/>
      <dgm:spPr/>
    </dgm:pt>
    <dgm:pt modelId="{8BE3AF59-4D09-7A42-9B68-8D4813AEB219}" type="pres">
      <dgm:prSet presAssocID="{35EE66D8-C42A-4555-84F5-5C2B2B021DDD}" presName="parentLin" presStyleCnt="0"/>
      <dgm:spPr/>
    </dgm:pt>
    <dgm:pt modelId="{18B9C638-5D12-2E4F-A5C3-A822E47C404E}" type="pres">
      <dgm:prSet presAssocID="{35EE66D8-C42A-4555-84F5-5C2B2B021DDD}" presName="parentLeftMargin" presStyleLbl="node1" presStyleIdx="4" presStyleCnt="9"/>
      <dgm:spPr/>
    </dgm:pt>
    <dgm:pt modelId="{9A6BEEEC-524E-D844-9153-E8774093F8CB}" type="pres">
      <dgm:prSet presAssocID="{35EE66D8-C42A-4555-84F5-5C2B2B021DDD}" presName="parentText" presStyleLbl="node1" presStyleIdx="5" presStyleCnt="9">
        <dgm:presLayoutVars>
          <dgm:chMax val="0"/>
          <dgm:bulletEnabled val="1"/>
        </dgm:presLayoutVars>
      </dgm:prSet>
      <dgm:spPr/>
    </dgm:pt>
    <dgm:pt modelId="{A8085903-B127-8D41-A4D5-5152E96DB7F0}" type="pres">
      <dgm:prSet presAssocID="{35EE66D8-C42A-4555-84F5-5C2B2B021DDD}" presName="negativeSpace" presStyleCnt="0"/>
      <dgm:spPr/>
    </dgm:pt>
    <dgm:pt modelId="{B171CBE0-C7C6-984E-85DD-0321EB769E8D}" type="pres">
      <dgm:prSet presAssocID="{35EE66D8-C42A-4555-84F5-5C2B2B021DDD}" presName="childText" presStyleLbl="conFgAcc1" presStyleIdx="5" presStyleCnt="9">
        <dgm:presLayoutVars>
          <dgm:bulletEnabled val="1"/>
        </dgm:presLayoutVars>
      </dgm:prSet>
      <dgm:spPr/>
    </dgm:pt>
    <dgm:pt modelId="{AA6960B9-7660-2F4C-A9BA-EC5428661250}" type="pres">
      <dgm:prSet presAssocID="{74BE22A9-B8E4-46BF-9086-1173F965121C}" presName="spaceBetweenRectangles" presStyleCnt="0"/>
      <dgm:spPr/>
    </dgm:pt>
    <dgm:pt modelId="{39320535-F6EF-2C46-A165-2CBFF7545279}" type="pres">
      <dgm:prSet presAssocID="{E9E21391-D206-4F9F-BC9D-66835102FB2E}" presName="parentLin" presStyleCnt="0"/>
      <dgm:spPr/>
    </dgm:pt>
    <dgm:pt modelId="{ABAB0833-CDB4-004D-8862-1CD931340418}" type="pres">
      <dgm:prSet presAssocID="{E9E21391-D206-4F9F-BC9D-66835102FB2E}" presName="parentLeftMargin" presStyleLbl="node1" presStyleIdx="5" presStyleCnt="9"/>
      <dgm:spPr/>
    </dgm:pt>
    <dgm:pt modelId="{B0A8B6A3-468F-1F4E-9291-A0F9266BF830}" type="pres">
      <dgm:prSet presAssocID="{E9E21391-D206-4F9F-BC9D-66835102FB2E}" presName="parentText" presStyleLbl="node1" presStyleIdx="6" presStyleCnt="9">
        <dgm:presLayoutVars>
          <dgm:chMax val="0"/>
          <dgm:bulletEnabled val="1"/>
        </dgm:presLayoutVars>
      </dgm:prSet>
      <dgm:spPr/>
    </dgm:pt>
    <dgm:pt modelId="{920447E0-9F66-9B42-9A33-FFA41EE4871A}" type="pres">
      <dgm:prSet presAssocID="{E9E21391-D206-4F9F-BC9D-66835102FB2E}" presName="negativeSpace" presStyleCnt="0"/>
      <dgm:spPr/>
    </dgm:pt>
    <dgm:pt modelId="{21F3EEA7-CE3F-7F49-897A-9647752EA108}" type="pres">
      <dgm:prSet presAssocID="{E9E21391-D206-4F9F-BC9D-66835102FB2E}" presName="childText" presStyleLbl="conFgAcc1" presStyleIdx="6" presStyleCnt="9">
        <dgm:presLayoutVars>
          <dgm:bulletEnabled val="1"/>
        </dgm:presLayoutVars>
      </dgm:prSet>
      <dgm:spPr/>
    </dgm:pt>
    <dgm:pt modelId="{A90ED1ED-0C0A-1741-97A7-086B95E42007}" type="pres">
      <dgm:prSet presAssocID="{CB54DD2C-E5F2-447A-B0B8-CA9B6F92C015}" presName="spaceBetweenRectangles" presStyleCnt="0"/>
      <dgm:spPr/>
    </dgm:pt>
    <dgm:pt modelId="{AD8D4692-ADA8-3942-81AA-1D5DC73E781D}" type="pres">
      <dgm:prSet presAssocID="{A7C8BBD5-0D58-4499-82FE-2A65821E0EFB}" presName="parentLin" presStyleCnt="0"/>
      <dgm:spPr/>
    </dgm:pt>
    <dgm:pt modelId="{B643744B-7F8D-7241-9A17-FAA05D6AB775}" type="pres">
      <dgm:prSet presAssocID="{A7C8BBD5-0D58-4499-82FE-2A65821E0EFB}" presName="parentLeftMargin" presStyleLbl="node1" presStyleIdx="6" presStyleCnt="9"/>
      <dgm:spPr/>
    </dgm:pt>
    <dgm:pt modelId="{ED2F47F9-CB61-0E40-A973-430B02DF9B03}" type="pres">
      <dgm:prSet presAssocID="{A7C8BBD5-0D58-4499-82FE-2A65821E0EFB}" presName="parentText" presStyleLbl="node1" presStyleIdx="7" presStyleCnt="9">
        <dgm:presLayoutVars>
          <dgm:chMax val="0"/>
          <dgm:bulletEnabled val="1"/>
        </dgm:presLayoutVars>
      </dgm:prSet>
      <dgm:spPr/>
    </dgm:pt>
    <dgm:pt modelId="{B75DD73F-7004-EF4B-A7B1-94DF3024E66C}" type="pres">
      <dgm:prSet presAssocID="{A7C8BBD5-0D58-4499-82FE-2A65821E0EFB}" presName="negativeSpace" presStyleCnt="0"/>
      <dgm:spPr/>
    </dgm:pt>
    <dgm:pt modelId="{334E3DCF-5D82-0943-9364-52A350D71C4F}" type="pres">
      <dgm:prSet presAssocID="{A7C8BBD5-0D58-4499-82FE-2A65821E0EFB}" presName="childText" presStyleLbl="conFgAcc1" presStyleIdx="7" presStyleCnt="9">
        <dgm:presLayoutVars>
          <dgm:bulletEnabled val="1"/>
        </dgm:presLayoutVars>
      </dgm:prSet>
      <dgm:spPr/>
    </dgm:pt>
    <dgm:pt modelId="{5D2E2ABD-05FF-6846-AC82-37532E8113ED}" type="pres">
      <dgm:prSet presAssocID="{73F6234A-945B-4C66-B8DE-C804977C0A05}" presName="spaceBetweenRectangles" presStyleCnt="0"/>
      <dgm:spPr/>
    </dgm:pt>
    <dgm:pt modelId="{24B7207F-2292-054E-9ABF-EAB19CDA0282}" type="pres">
      <dgm:prSet presAssocID="{074CE977-DF15-4302-993A-910144A74248}" presName="parentLin" presStyleCnt="0"/>
      <dgm:spPr/>
    </dgm:pt>
    <dgm:pt modelId="{EA30A689-E891-3640-ACE9-2A46296C06C3}" type="pres">
      <dgm:prSet presAssocID="{074CE977-DF15-4302-993A-910144A74248}" presName="parentLeftMargin" presStyleLbl="node1" presStyleIdx="7" presStyleCnt="9"/>
      <dgm:spPr/>
    </dgm:pt>
    <dgm:pt modelId="{0E9466D4-3B2E-C847-AC50-5252CF9340AC}" type="pres">
      <dgm:prSet presAssocID="{074CE977-DF15-4302-993A-910144A74248}" presName="parentText" presStyleLbl="node1" presStyleIdx="8" presStyleCnt="9">
        <dgm:presLayoutVars>
          <dgm:chMax val="0"/>
          <dgm:bulletEnabled val="1"/>
        </dgm:presLayoutVars>
      </dgm:prSet>
      <dgm:spPr/>
    </dgm:pt>
    <dgm:pt modelId="{5E65CA57-CED3-654E-B42B-B4506A39FE9D}" type="pres">
      <dgm:prSet presAssocID="{074CE977-DF15-4302-993A-910144A74248}" presName="negativeSpace" presStyleCnt="0"/>
      <dgm:spPr/>
    </dgm:pt>
    <dgm:pt modelId="{1268A60E-6FF6-7745-B91B-BE9455D42A75}" type="pres">
      <dgm:prSet presAssocID="{074CE977-DF15-4302-993A-910144A74248}" presName="childText" presStyleLbl="conFgAcc1" presStyleIdx="8" presStyleCnt="9">
        <dgm:presLayoutVars>
          <dgm:bulletEnabled val="1"/>
        </dgm:presLayoutVars>
      </dgm:prSet>
      <dgm:spPr/>
    </dgm:pt>
  </dgm:ptLst>
  <dgm:cxnLst>
    <dgm:cxn modelId="{8155640E-4EC6-4CE8-9E18-444F533FD626}" srcId="{3278FC6A-65E9-45CE-83E4-F0366DB260FE}" destId="{E9E21391-D206-4F9F-BC9D-66835102FB2E}" srcOrd="6" destOrd="0" parTransId="{E986E462-530D-4381-9C66-09152A262D60}" sibTransId="{CB54DD2C-E5F2-447A-B0B8-CA9B6F92C015}"/>
    <dgm:cxn modelId="{3358DA14-0B44-493C-8833-D5479E8D0E48}" srcId="{3278FC6A-65E9-45CE-83E4-F0366DB260FE}" destId="{A7C8BBD5-0D58-4499-82FE-2A65821E0EFB}" srcOrd="7" destOrd="0" parTransId="{C63102DD-946D-4DBC-87F3-0D408A054D57}" sibTransId="{73F6234A-945B-4C66-B8DE-C804977C0A05}"/>
    <dgm:cxn modelId="{2C08E715-94D8-4F13-9B8B-426DC8DD093F}" srcId="{3278FC6A-65E9-45CE-83E4-F0366DB260FE}" destId="{5CCB9281-7239-4C25-A867-6FC178DC56F4}" srcOrd="3" destOrd="0" parTransId="{5AB453DA-C21B-48AD-B593-A2B9F3814145}" sibTransId="{524A99F9-EFA6-4599-A806-30B479F0E8D3}"/>
    <dgm:cxn modelId="{CA8BAE33-EF21-D04E-BBEA-C1059EBD6DCA}" type="presOf" srcId="{35EE66D8-C42A-4555-84F5-5C2B2B021DDD}" destId="{9A6BEEEC-524E-D844-9153-E8774093F8CB}" srcOrd="1" destOrd="0" presId="urn:microsoft.com/office/officeart/2005/8/layout/list1"/>
    <dgm:cxn modelId="{4248FF34-505F-6348-84AE-C72FE0AFEDC4}" type="presOf" srcId="{35EE66D8-C42A-4555-84F5-5C2B2B021DDD}" destId="{18B9C638-5D12-2E4F-A5C3-A822E47C404E}" srcOrd="0" destOrd="0" presId="urn:microsoft.com/office/officeart/2005/8/layout/list1"/>
    <dgm:cxn modelId="{ACEB4937-C8EC-4BD6-A55F-34DF716E8854}" srcId="{5CCB9281-7239-4C25-A867-6FC178DC56F4}" destId="{53BEE180-D949-42E0-BBF7-43C4A554835D}" srcOrd="0" destOrd="0" parTransId="{FFE5B467-94EE-4103-8A0D-7B73AD1B568D}" sibTransId="{F082FAF4-5EF1-43BD-8401-0A00B228EA39}"/>
    <dgm:cxn modelId="{D51D3E3C-DC8E-2F42-B7F7-B9DFF994280C}" type="presOf" srcId="{B1A6D5B9-8E67-43FF-B0D7-0A2B2ECE22FE}" destId="{DB21F603-6BD4-AD47-942F-8CE1BA99599F}" srcOrd="0" destOrd="0" presId="urn:microsoft.com/office/officeart/2005/8/layout/list1"/>
    <dgm:cxn modelId="{0B40433C-083E-49EC-93BC-26F2E3AEF7AF}" srcId="{3278FC6A-65E9-45CE-83E4-F0366DB260FE}" destId="{074CE977-DF15-4302-993A-910144A74248}" srcOrd="8" destOrd="0" parTransId="{AD5FE477-FA0A-4045-9BFF-001948C18C3D}" sibTransId="{E08E31EF-307E-4558-BAEE-EFD77F78BF07}"/>
    <dgm:cxn modelId="{CA85CD3C-3EC1-44CB-B580-766620352E98}" srcId="{3278FC6A-65E9-45CE-83E4-F0366DB260FE}" destId="{5B7DCD33-54D9-486E-A938-B2C688C5FDE1}" srcOrd="1" destOrd="0" parTransId="{5F58DE31-7C94-4E4B-A06A-653D89E5A2A6}" sibTransId="{B0EF367B-A752-4308-9147-54EE1903DC2B}"/>
    <dgm:cxn modelId="{51655A41-2E9A-9447-BF33-5E41C5561FDE}" type="presOf" srcId="{A1A5DDBF-AFFA-4FD1-8A90-7FA88AB4EE55}" destId="{75C0744E-510F-D64D-85C4-65700929949E}" srcOrd="0" destOrd="0" presId="urn:microsoft.com/office/officeart/2005/8/layout/list1"/>
    <dgm:cxn modelId="{04BD3842-73C0-4FBE-B7D8-AE3BC7BCBA23}" srcId="{3278FC6A-65E9-45CE-83E4-F0366DB260FE}" destId="{35EE66D8-C42A-4555-84F5-5C2B2B021DDD}" srcOrd="5" destOrd="0" parTransId="{849B0A97-B49B-472D-B1B6-0D91BF224E5A}" sibTransId="{74BE22A9-B8E4-46BF-9086-1173F965121C}"/>
    <dgm:cxn modelId="{761C4844-146C-F941-B0C3-3B191358C742}" type="presOf" srcId="{5CCB9281-7239-4C25-A867-6FC178DC56F4}" destId="{7D77B1C1-0CCF-7C43-BF27-B3CDE0FBFAE9}" srcOrd="0" destOrd="0" presId="urn:microsoft.com/office/officeart/2005/8/layout/list1"/>
    <dgm:cxn modelId="{FB7BE951-9EB0-4ED6-BB3C-68815BE62767}" srcId="{B1A6D5B9-8E67-43FF-B0D7-0A2B2ECE22FE}" destId="{F0496032-4A79-4DF1-9B8F-18B317C58A1A}" srcOrd="0" destOrd="0" parTransId="{BF53587C-1D2D-4C09-B489-9105880DA93D}" sibTransId="{5F206FE6-3AF6-4894-8021-E1495D471507}"/>
    <dgm:cxn modelId="{2A150C59-A0B7-D146-9528-5823C1186E5D}" type="presOf" srcId="{A7C8BBD5-0D58-4499-82FE-2A65821E0EFB}" destId="{ED2F47F9-CB61-0E40-A973-430B02DF9B03}" srcOrd="1" destOrd="0" presId="urn:microsoft.com/office/officeart/2005/8/layout/list1"/>
    <dgm:cxn modelId="{E5A1485B-BF57-4800-B6E8-11F2E0A6D8DA}" srcId="{5CCB9281-7239-4C25-A867-6FC178DC56F4}" destId="{AF6811D7-603D-4815-8911-8BEC380161CC}" srcOrd="3" destOrd="0" parTransId="{73B2E109-B98D-4E01-AB2D-AF9AE84959A4}" sibTransId="{BC85BDAE-0F42-4A88-BCA2-3F5419ED9B18}"/>
    <dgm:cxn modelId="{21755E65-78EE-814C-8D6D-795A9577F002}" type="presOf" srcId="{2B4C1069-541C-4662-B44B-89854CC388FF}" destId="{B2EF58B3-E8EC-7D42-BE98-D5277A397625}" srcOrd="0" destOrd="0" presId="urn:microsoft.com/office/officeart/2005/8/layout/list1"/>
    <dgm:cxn modelId="{90AA9C65-EE32-C74B-A4FE-DD5510451D0F}" type="presOf" srcId="{A1A5DDBF-AFFA-4FD1-8A90-7FA88AB4EE55}" destId="{EFF32B61-0F4D-D447-9E89-1C8C85637033}" srcOrd="1" destOrd="0" presId="urn:microsoft.com/office/officeart/2005/8/layout/list1"/>
    <dgm:cxn modelId="{179DE16A-269A-534F-85FA-B2F6E47CCDE8}" type="presOf" srcId="{E9E21391-D206-4F9F-BC9D-66835102FB2E}" destId="{B0A8B6A3-468F-1F4E-9291-A0F9266BF830}" srcOrd="1" destOrd="0" presId="urn:microsoft.com/office/officeart/2005/8/layout/list1"/>
    <dgm:cxn modelId="{93BE0170-EB5C-9548-8792-51F15DC53F5C}" type="presOf" srcId="{5B7DCD33-54D9-486E-A938-B2C688C5FDE1}" destId="{D136079D-98D7-FA4A-9CC9-DB7EB765DAF9}" srcOrd="1" destOrd="0" presId="urn:microsoft.com/office/officeart/2005/8/layout/list1"/>
    <dgm:cxn modelId="{BB105C78-BDB8-4F2D-8A01-C7D2A860BA8D}" srcId="{5CCB9281-7239-4C25-A867-6FC178DC56F4}" destId="{EFDD8359-6740-4A1E-946A-D7B163106C3D}" srcOrd="1" destOrd="0" parTransId="{7F9506A2-2678-4454-9156-811CEB9C475F}" sibTransId="{B0BE1F7F-D566-4477-A3E6-803953413391}"/>
    <dgm:cxn modelId="{0EE89778-0D96-4A40-A6E1-1C46E7F40959}" type="presOf" srcId="{638636BE-9E74-425E-8C29-A8A4ADE7C5BC}" destId="{418A0E34-AF29-7E45-A282-2C1ED5F55947}" srcOrd="0" destOrd="2" presId="urn:microsoft.com/office/officeart/2005/8/layout/list1"/>
    <dgm:cxn modelId="{1A01517F-7BF2-3241-9AC7-4E062C15194A}" type="presOf" srcId="{53BEE180-D949-42E0-BBF7-43C4A554835D}" destId="{418A0E34-AF29-7E45-A282-2C1ED5F55947}" srcOrd="0" destOrd="0" presId="urn:microsoft.com/office/officeart/2005/8/layout/list1"/>
    <dgm:cxn modelId="{1F1AF080-704C-4102-952C-BFB0D83EC707}" srcId="{3278FC6A-65E9-45CE-83E4-F0366DB260FE}" destId="{2B4C1069-541C-4662-B44B-89854CC388FF}" srcOrd="4" destOrd="0" parTransId="{D13C59E7-AE31-4306-8D38-C00AC64E8A2D}" sibTransId="{8FA38BCA-01C8-49F0-8BFE-12E760D83803}"/>
    <dgm:cxn modelId="{54FCBD84-28A8-2F4C-9AE9-26FD0D41E80D}" type="presOf" srcId="{E9E21391-D206-4F9F-BC9D-66835102FB2E}" destId="{ABAB0833-CDB4-004D-8862-1CD931340418}" srcOrd="0" destOrd="0" presId="urn:microsoft.com/office/officeart/2005/8/layout/list1"/>
    <dgm:cxn modelId="{13B28985-14D7-9546-A6AF-A810DE841BD9}" type="presOf" srcId="{F0496032-4A79-4DF1-9B8F-18B317C58A1A}" destId="{76F763B3-9FBF-C34A-9902-9EE903970B67}" srcOrd="0" destOrd="0" presId="urn:microsoft.com/office/officeart/2005/8/layout/list1"/>
    <dgm:cxn modelId="{A6AB728E-F27F-C043-BD81-D78995E106E3}" type="presOf" srcId="{B1A6D5B9-8E67-43FF-B0D7-0A2B2ECE22FE}" destId="{059892C4-01E4-8C43-973A-028A1FBB6D0A}" srcOrd="1" destOrd="0" presId="urn:microsoft.com/office/officeart/2005/8/layout/list1"/>
    <dgm:cxn modelId="{E8ABE08E-A09C-4741-9183-30F6C86F0822}" type="presOf" srcId="{0A8F3E92-D537-45E7-A2D1-8E13BF451FE0}" destId="{76F763B3-9FBF-C34A-9902-9EE903970B67}" srcOrd="0" destOrd="1" presId="urn:microsoft.com/office/officeart/2005/8/layout/list1"/>
    <dgm:cxn modelId="{AC57539D-3D45-46DA-B064-1E1FBB753C5F}" srcId="{5CCB9281-7239-4C25-A867-6FC178DC56F4}" destId="{638636BE-9E74-425E-8C29-A8A4ADE7C5BC}" srcOrd="2" destOrd="0" parTransId="{04C49D59-780A-499F-B875-86949CBFFF85}" sibTransId="{B7278451-3F75-425C-B543-DF4D436944B7}"/>
    <dgm:cxn modelId="{DAFAE39D-4E6F-3241-B99F-1BBBB9F406F3}" type="presOf" srcId="{A7C8BBD5-0D58-4499-82FE-2A65821E0EFB}" destId="{B643744B-7F8D-7241-9A17-FAA05D6AB775}" srcOrd="0" destOrd="0" presId="urn:microsoft.com/office/officeart/2005/8/layout/list1"/>
    <dgm:cxn modelId="{BE9311A6-0003-7E49-A2E5-BDE89044CC78}" type="presOf" srcId="{3278FC6A-65E9-45CE-83E4-F0366DB260FE}" destId="{B068B002-D11F-194A-B5DD-B22FC87C9581}" srcOrd="0" destOrd="0" presId="urn:microsoft.com/office/officeart/2005/8/layout/list1"/>
    <dgm:cxn modelId="{5F3720B4-885C-F140-AA3A-B2D4CA394CE3}" type="presOf" srcId="{2B4C1069-541C-4662-B44B-89854CC388FF}" destId="{701C9116-0807-E64F-B07D-A93EEBE49D71}" srcOrd="1" destOrd="0" presId="urn:microsoft.com/office/officeart/2005/8/layout/list1"/>
    <dgm:cxn modelId="{D67947C8-21E1-4E0C-BC38-01F6CD26B2A2}" srcId="{3278FC6A-65E9-45CE-83E4-F0366DB260FE}" destId="{B1A6D5B9-8E67-43FF-B0D7-0A2B2ECE22FE}" srcOrd="2" destOrd="0" parTransId="{E67AB594-FE8F-4210-BEDE-E7DC9A3FCB4F}" sibTransId="{656B24A2-CE03-4686-B2DA-AA45F2D7B243}"/>
    <dgm:cxn modelId="{4090C2CD-970D-7345-9776-483D56F3B0A2}" type="presOf" srcId="{EFDD8359-6740-4A1E-946A-D7B163106C3D}" destId="{418A0E34-AF29-7E45-A282-2C1ED5F55947}" srcOrd="0" destOrd="1" presId="urn:microsoft.com/office/officeart/2005/8/layout/list1"/>
    <dgm:cxn modelId="{A9CF7DD8-5193-48F1-95D2-92548B1C50D1}" srcId="{3278FC6A-65E9-45CE-83E4-F0366DB260FE}" destId="{A1A5DDBF-AFFA-4FD1-8A90-7FA88AB4EE55}" srcOrd="0" destOrd="0" parTransId="{35C6D72A-EDBF-43B9-AB45-EC0A2ECBF758}" sibTransId="{AA17BFDD-A0DA-4054-A2E2-1497BDA30847}"/>
    <dgm:cxn modelId="{0CBC3FEE-90BD-42FD-B7C9-C9669897AFCA}" srcId="{B1A6D5B9-8E67-43FF-B0D7-0A2B2ECE22FE}" destId="{0A8F3E92-D537-45E7-A2D1-8E13BF451FE0}" srcOrd="1" destOrd="0" parTransId="{2A437CAA-A004-4808-832B-0C246443D3A1}" sibTransId="{5F558DC1-761A-4601-820C-52CF5FFEC6CE}"/>
    <dgm:cxn modelId="{1C2764F5-033D-454C-A2A9-26E79B93BCDA}" type="presOf" srcId="{5CCB9281-7239-4C25-A867-6FC178DC56F4}" destId="{2BCF2613-67DF-8548-87CB-D66BED679B8B}" srcOrd="1" destOrd="0" presId="urn:microsoft.com/office/officeart/2005/8/layout/list1"/>
    <dgm:cxn modelId="{6910D6F6-5772-B042-8E0C-612029A4D365}" type="presOf" srcId="{AF6811D7-603D-4815-8911-8BEC380161CC}" destId="{418A0E34-AF29-7E45-A282-2C1ED5F55947}" srcOrd="0" destOrd="3" presId="urn:microsoft.com/office/officeart/2005/8/layout/list1"/>
    <dgm:cxn modelId="{F66C12F7-4D12-2F4B-BE6F-57D0AC4F5A51}" type="presOf" srcId="{074CE977-DF15-4302-993A-910144A74248}" destId="{0E9466D4-3B2E-C847-AC50-5252CF9340AC}" srcOrd="1" destOrd="0" presId="urn:microsoft.com/office/officeart/2005/8/layout/list1"/>
    <dgm:cxn modelId="{67C7C9F8-A855-1F4F-A0E3-2AD3775C9A7A}" type="presOf" srcId="{074CE977-DF15-4302-993A-910144A74248}" destId="{EA30A689-E891-3640-ACE9-2A46296C06C3}" srcOrd="0" destOrd="0" presId="urn:microsoft.com/office/officeart/2005/8/layout/list1"/>
    <dgm:cxn modelId="{20762AFF-EAF1-DD44-92AE-48A97CD8D036}" type="presOf" srcId="{5B7DCD33-54D9-486E-A938-B2C688C5FDE1}" destId="{C89B84C1-D83B-E649-A160-3F8A0E7EA39A}" srcOrd="0" destOrd="0" presId="urn:microsoft.com/office/officeart/2005/8/layout/list1"/>
    <dgm:cxn modelId="{4D29127C-9630-9E43-AD4D-2F2F7A25FE87}" type="presParOf" srcId="{B068B002-D11F-194A-B5DD-B22FC87C9581}" destId="{A5A2EC60-35B4-D642-9D63-12CDAC30996E}" srcOrd="0" destOrd="0" presId="urn:microsoft.com/office/officeart/2005/8/layout/list1"/>
    <dgm:cxn modelId="{62AC10DF-1ADB-B04D-9C53-3597F68A35A8}" type="presParOf" srcId="{A5A2EC60-35B4-D642-9D63-12CDAC30996E}" destId="{75C0744E-510F-D64D-85C4-65700929949E}" srcOrd="0" destOrd="0" presId="urn:microsoft.com/office/officeart/2005/8/layout/list1"/>
    <dgm:cxn modelId="{6AA0AC4F-991C-BA48-ADE9-8D71FA90E182}" type="presParOf" srcId="{A5A2EC60-35B4-D642-9D63-12CDAC30996E}" destId="{EFF32B61-0F4D-D447-9E89-1C8C85637033}" srcOrd="1" destOrd="0" presId="urn:microsoft.com/office/officeart/2005/8/layout/list1"/>
    <dgm:cxn modelId="{9AB9AAE2-A818-D64D-BEB8-5440E3CC2436}" type="presParOf" srcId="{B068B002-D11F-194A-B5DD-B22FC87C9581}" destId="{A75D7393-F999-A842-82C9-DD75AEE1C2FA}" srcOrd="1" destOrd="0" presId="urn:microsoft.com/office/officeart/2005/8/layout/list1"/>
    <dgm:cxn modelId="{759738D9-2D5A-7845-A082-5B6374068490}" type="presParOf" srcId="{B068B002-D11F-194A-B5DD-B22FC87C9581}" destId="{C8244A98-43E2-DF49-8ED6-B2F283739664}" srcOrd="2" destOrd="0" presId="urn:microsoft.com/office/officeart/2005/8/layout/list1"/>
    <dgm:cxn modelId="{FE4574C9-AD9A-DF4C-8440-4EB126E4EAA4}" type="presParOf" srcId="{B068B002-D11F-194A-B5DD-B22FC87C9581}" destId="{A84DC00D-FE1C-2A4F-A754-172AD281FF9B}" srcOrd="3" destOrd="0" presId="urn:microsoft.com/office/officeart/2005/8/layout/list1"/>
    <dgm:cxn modelId="{991FB7FB-C9AA-9C4E-8AA6-776F68615079}" type="presParOf" srcId="{B068B002-D11F-194A-B5DD-B22FC87C9581}" destId="{5A4B99E6-3019-9246-8A8E-C0D390C16CD4}" srcOrd="4" destOrd="0" presId="urn:microsoft.com/office/officeart/2005/8/layout/list1"/>
    <dgm:cxn modelId="{BC4D0BE9-50CE-1C49-B75A-C5AD1911FE78}" type="presParOf" srcId="{5A4B99E6-3019-9246-8A8E-C0D390C16CD4}" destId="{C89B84C1-D83B-E649-A160-3F8A0E7EA39A}" srcOrd="0" destOrd="0" presId="urn:microsoft.com/office/officeart/2005/8/layout/list1"/>
    <dgm:cxn modelId="{C1DDB7E2-0C17-9D44-9413-54DFD721D543}" type="presParOf" srcId="{5A4B99E6-3019-9246-8A8E-C0D390C16CD4}" destId="{D136079D-98D7-FA4A-9CC9-DB7EB765DAF9}" srcOrd="1" destOrd="0" presId="urn:microsoft.com/office/officeart/2005/8/layout/list1"/>
    <dgm:cxn modelId="{A8EA3AA9-EFC7-1149-97AD-595CA393963C}" type="presParOf" srcId="{B068B002-D11F-194A-B5DD-B22FC87C9581}" destId="{BC16B9BF-7631-724D-9131-5DC0088010E0}" srcOrd="5" destOrd="0" presId="urn:microsoft.com/office/officeart/2005/8/layout/list1"/>
    <dgm:cxn modelId="{3D9A2DF4-9CE7-D045-883F-A2EE6241FDCA}" type="presParOf" srcId="{B068B002-D11F-194A-B5DD-B22FC87C9581}" destId="{C7C91B15-64CB-114D-B662-96E73CE86FC6}" srcOrd="6" destOrd="0" presId="urn:microsoft.com/office/officeart/2005/8/layout/list1"/>
    <dgm:cxn modelId="{6B00F56A-5438-F54D-B63B-BCA8B34956D0}" type="presParOf" srcId="{B068B002-D11F-194A-B5DD-B22FC87C9581}" destId="{D4E56159-A74C-F845-9A77-2CF474BF3275}" srcOrd="7" destOrd="0" presId="urn:microsoft.com/office/officeart/2005/8/layout/list1"/>
    <dgm:cxn modelId="{6400D343-664D-4C45-BF3D-7C1C6810C6DA}" type="presParOf" srcId="{B068B002-D11F-194A-B5DD-B22FC87C9581}" destId="{4A9010CF-2CB0-694C-A1BD-3E919D85A660}" srcOrd="8" destOrd="0" presId="urn:microsoft.com/office/officeart/2005/8/layout/list1"/>
    <dgm:cxn modelId="{85178CEE-F770-AF43-B019-C2A311484AA2}" type="presParOf" srcId="{4A9010CF-2CB0-694C-A1BD-3E919D85A660}" destId="{DB21F603-6BD4-AD47-942F-8CE1BA99599F}" srcOrd="0" destOrd="0" presId="urn:microsoft.com/office/officeart/2005/8/layout/list1"/>
    <dgm:cxn modelId="{C88C2060-AC97-4442-8FC5-089BAD8EE8D9}" type="presParOf" srcId="{4A9010CF-2CB0-694C-A1BD-3E919D85A660}" destId="{059892C4-01E4-8C43-973A-028A1FBB6D0A}" srcOrd="1" destOrd="0" presId="urn:microsoft.com/office/officeart/2005/8/layout/list1"/>
    <dgm:cxn modelId="{B853BE8D-BE10-944B-8C0A-34592ED78F34}" type="presParOf" srcId="{B068B002-D11F-194A-B5DD-B22FC87C9581}" destId="{C6BE5B80-338D-7048-871F-14D72E72546C}" srcOrd="9" destOrd="0" presId="urn:microsoft.com/office/officeart/2005/8/layout/list1"/>
    <dgm:cxn modelId="{7F3C59AE-315D-CD4F-9C14-06E0E4CF62DB}" type="presParOf" srcId="{B068B002-D11F-194A-B5DD-B22FC87C9581}" destId="{76F763B3-9FBF-C34A-9902-9EE903970B67}" srcOrd="10" destOrd="0" presId="urn:microsoft.com/office/officeart/2005/8/layout/list1"/>
    <dgm:cxn modelId="{82AD6E5A-B2C0-B145-9386-376183202BF1}" type="presParOf" srcId="{B068B002-D11F-194A-B5DD-B22FC87C9581}" destId="{2EC2C028-C20D-914F-8EDE-C4F05B9E2F5C}" srcOrd="11" destOrd="0" presId="urn:microsoft.com/office/officeart/2005/8/layout/list1"/>
    <dgm:cxn modelId="{B1D3AA03-F396-9A49-933B-31E047E1FA24}" type="presParOf" srcId="{B068B002-D11F-194A-B5DD-B22FC87C9581}" destId="{DB0B3E5C-51E2-7E41-9BEC-0E2BB0F2F753}" srcOrd="12" destOrd="0" presId="urn:microsoft.com/office/officeart/2005/8/layout/list1"/>
    <dgm:cxn modelId="{854521DB-DF83-7F4D-A236-409583237520}" type="presParOf" srcId="{DB0B3E5C-51E2-7E41-9BEC-0E2BB0F2F753}" destId="{7D77B1C1-0CCF-7C43-BF27-B3CDE0FBFAE9}" srcOrd="0" destOrd="0" presId="urn:microsoft.com/office/officeart/2005/8/layout/list1"/>
    <dgm:cxn modelId="{65494D6F-DD36-8D4B-9F5F-1946BA9427B7}" type="presParOf" srcId="{DB0B3E5C-51E2-7E41-9BEC-0E2BB0F2F753}" destId="{2BCF2613-67DF-8548-87CB-D66BED679B8B}" srcOrd="1" destOrd="0" presId="urn:microsoft.com/office/officeart/2005/8/layout/list1"/>
    <dgm:cxn modelId="{1B331E20-C24B-864B-9D49-3AB06DA09E34}" type="presParOf" srcId="{B068B002-D11F-194A-B5DD-B22FC87C9581}" destId="{5F9E913B-6721-9E42-85B1-99F9FFF5ED97}" srcOrd="13" destOrd="0" presId="urn:microsoft.com/office/officeart/2005/8/layout/list1"/>
    <dgm:cxn modelId="{8553BCD5-E8CB-DC43-A33E-2B4BAB2EE2E1}" type="presParOf" srcId="{B068B002-D11F-194A-B5DD-B22FC87C9581}" destId="{418A0E34-AF29-7E45-A282-2C1ED5F55947}" srcOrd="14" destOrd="0" presId="urn:microsoft.com/office/officeart/2005/8/layout/list1"/>
    <dgm:cxn modelId="{6D10DA62-7B75-9945-8AA7-5480F781956C}" type="presParOf" srcId="{B068B002-D11F-194A-B5DD-B22FC87C9581}" destId="{084D2EFB-3EA6-E047-8BC0-28C70A000377}" srcOrd="15" destOrd="0" presId="urn:microsoft.com/office/officeart/2005/8/layout/list1"/>
    <dgm:cxn modelId="{C426C73D-D176-EA46-A350-EDC764F31646}" type="presParOf" srcId="{B068B002-D11F-194A-B5DD-B22FC87C9581}" destId="{400739C8-2DC6-F941-AB07-2CF363222809}" srcOrd="16" destOrd="0" presId="urn:microsoft.com/office/officeart/2005/8/layout/list1"/>
    <dgm:cxn modelId="{ECDE48BD-F154-A14E-B13C-EEFA9C535E42}" type="presParOf" srcId="{400739C8-2DC6-F941-AB07-2CF363222809}" destId="{B2EF58B3-E8EC-7D42-BE98-D5277A397625}" srcOrd="0" destOrd="0" presId="urn:microsoft.com/office/officeart/2005/8/layout/list1"/>
    <dgm:cxn modelId="{BC3EEBE4-2FDE-6F49-A1EB-93F0F5BA8605}" type="presParOf" srcId="{400739C8-2DC6-F941-AB07-2CF363222809}" destId="{701C9116-0807-E64F-B07D-A93EEBE49D71}" srcOrd="1" destOrd="0" presId="urn:microsoft.com/office/officeart/2005/8/layout/list1"/>
    <dgm:cxn modelId="{AECE175E-D20E-D847-98AE-B2592ABB96E5}" type="presParOf" srcId="{B068B002-D11F-194A-B5DD-B22FC87C9581}" destId="{EF6D7490-0361-2347-BB15-EF34B6D48720}" srcOrd="17" destOrd="0" presId="urn:microsoft.com/office/officeart/2005/8/layout/list1"/>
    <dgm:cxn modelId="{48F5C6B9-8CF6-8A43-A49E-35B933B89AC7}" type="presParOf" srcId="{B068B002-D11F-194A-B5DD-B22FC87C9581}" destId="{E059E446-FB7A-804D-9EDD-483F023123DE}" srcOrd="18" destOrd="0" presId="urn:microsoft.com/office/officeart/2005/8/layout/list1"/>
    <dgm:cxn modelId="{B3FB4028-E33E-374C-A987-5F5ED01CEEBE}" type="presParOf" srcId="{B068B002-D11F-194A-B5DD-B22FC87C9581}" destId="{FA5760E0-5EA4-804E-9DF4-CEEB2F0E801F}" srcOrd="19" destOrd="0" presId="urn:microsoft.com/office/officeart/2005/8/layout/list1"/>
    <dgm:cxn modelId="{73EC998D-66C1-5A41-8911-D251361EEBC9}" type="presParOf" srcId="{B068B002-D11F-194A-B5DD-B22FC87C9581}" destId="{8BE3AF59-4D09-7A42-9B68-8D4813AEB219}" srcOrd="20" destOrd="0" presId="urn:microsoft.com/office/officeart/2005/8/layout/list1"/>
    <dgm:cxn modelId="{0786BCC6-686E-7844-B4FB-A74F0AB872C6}" type="presParOf" srcId="{8BE3AF59-4D09-7A42-9B68-8D4813AEB219}" destId="{18B9C638-5D12-2E4F-A5C3-A822E47C404E}" srcOrd="0" destOrd="0" presId="urn:microsoft.com/office/officeart/2005/8/layout/list1"/>
    <dgm:cxn modelId="{0478DCE0-A695-3F48-90C5-683123FC6968}" type="presParOf" srcId="{8BE3AF59-4D09-7A42-9B68-8D4813AEB219}" destId="{9A6BEEEC-524E-D844-9153-E8774093F8CB}" srcOrd="1" destOrd="0" presId="urn:microsoft.com/office/officeart/2005/8/layout/list1"/>
    <dgm:cxn modelId="{54F0602F-FAC6-194F-878E-76D397974140}" type="presParOf" srcId="{B068B002-D11F-194A-B5DD-B22FC87C9581}" destId="{A8085903-B127-8D41-A4D5-5152E96DB7F0}" srcOrd="21" destOrd="0" presId="urn:microsoft.com/office/officeart/2005/8/layout/list1"/>
    <dgm:cxn modelId="{0934449F-0D3E-7C48-98A1-9458C07E11F5}" type="presParOf" srcId="{B068B002-D11F-194A-B5DD-B22FC87C9581}" destId="{B171CBE0-C7C6-984E-85DD-0321EB769E8D}" srcOrd="22" destOrd="0" presId="urn:microsoft.com/office/officeart/2005/8/layout/list1"/>
    <dgm:cxn modelId="{7C35B156-E251-3841-95DC-93D8B060C923}" type="presParOf" srcId="{B068B002-D11F-194A-B5DD-B22FC87C9581}" destId="{AA6960B9-7660-2F4C-A9BA-EC5428661250}" srcOrd="23" destOrd="0" presId="urn:microsoft.com/office/officeart/2005/8/layout/list1"/>
    <dgm:cxn modelId="{1129F972-8AD9-CB45-AAA7-88333337367F}" type="presParOf" srcId="{B068B002-D11F-194A-B5DD-B22FC87C9581}" destId="{39320535-F6EF-2C46-A165-2CBFF7545279}" srcOrd="24" destOrd="0" presId="urn:microsoft.com/office/officeart/2005/8/layout/list1"/>
    <dgm:cxn modelId="{FD6479EF-B57F-D846-96A9-1AB6C8C6E574}" type="presParOf" srcId="{39320535-F6EF-2C46-A165-2CBFF7545279}" destId="{ABAB0833-CDB4-004D-8862-1CD931340418}" srcOrd="0" destOrd="0" presId="urn:microsoft.com/office/officeart/2005/8/layout/list1"/>
    <dgm:cxn modelId="{2B2F5EC7-2335-024D-AB94-207530CDD051}" type="presParOf" srcId="{39320535-F6EF-2C46-A165-2CBFF7545279}" destId="{B0A8B6A3-468F-1F4E-9291-A0F9266BF830}" srcOrd="1" destOrd="0" presId="urn:microsoft.com/office/officeart/2005/8/layout/list1"/>
    <dgm:cxn modelId="{C9FF3FB0-A53C-8A4D-9B13-898AC124C8C7}" type="presParOf" srcId="{B068B002-D11F-194A-B5DD-B22FC87C9581}" destId="{920447E0-9F66-9B42-9A33-FFA41EE4871A}" srcOrd="25" destOrd="0" presId="urn:microsoft.com/office/officeart/2005/8/layout/list1"/>
    <dgm:cxn modelId="{0CB54AD2-A00F-3D43-8919-C7AE17F3C3B3}" type="presParOf" srcId="{B068B002-D11F-194A-B5DD-B22FC87C9581}" destId="{21F3EEA7-CE3F-7F49-897A-9647752EA108}" srcOrd="26" destOrd="0" presId="urn:microsoft.com/office/officeart/2005/8/layout/list1"/>
    <dgm:cxn modelId="{BAB18944-DE49-0F44-97DB-7262AA6E83C2}" type="presParOf" srcId="{B068B002-D11F-194A-B5DD-B22FC87C9581}" destId="{A90ED1ED-0C0A-1741-97A7-086B95E42007}" srcOrd="27" destOrd="0" presId="urn:microsoft.com/office/officeart/2005/8/layout/list1"/>
    <dgm:cxn modelId="{587349BC-F4A9-8D4A-A84C-880B62655C3E}" type="presParOf" srcId="{B068B002-D11F-194A-B5DD-B22FC87C9581}" destId="{AD8D4692-ADA8-3942-81AA-1D5DC73E781D}" srcOrd="28" destOrd="0" presId="urn:microsoft.com/office/officeart/2005/8/layout/list1"/>
    <dgm:cxn modelId="{FA1ED7CA-B654-0D45-8AC8-0E3BBDAF6964}" type="presParOf" srcId="{AD8D4692-ADA8-3942-81AA-1D5DC73E781D}" destId="{B643744B-7F8D-7241-9A17-FAA05D6AB775}" srcOrd="0" destOrd="0" presId="urn:microsoft.com/office/officeart/2005/8/layout/list1"/>
    <dgm:cxn modelId="{08710AF2-E31C-244B-84AC-DB594682D2B4}" type="presParOf" srcId="{AD8D4692-ADA8-3942-81AA-1D5DC73E781D}" destId="{ED2F47F9-CB61-0E40-A973-430B02DF9B03}" srcOrd="1" destOrd="0" presId="urn:microsoft.com/office/officeart/2005/8/layout/list1"/>
    <dgm:cxn modelId="{334A5D03-A0C0-1E4D-A424-8C393455864A}" type="presParOf" srcId="{B068B002-D11F-194A-B5DD-B22FC87C9581}" destId="{B75DD73F-7004-EF4B-A7B1-94DF3024E66C}" srcOrd="29" destOrd="0" presId="urn:microsoft.com/office/officeart/2005/8/layout/list1"/>
    <dgm:cxn modelId="{A3FBFA12-55BD-164F-8162-B19336E1A14D}" type="presParOf" srcId="{B068B002-D11F-194A-B5DD-B22FC87C9581}" destId="{334E3DCF-5D82-0943-9364-52A350D71C4F}" srcOrd="30" destOrd="0" presId="urn:microsoft.com/office/officeart/2005/8/layout/list1"/>
    <dgm:cxn modelId="{087356E3-45DD-B240-B8EA-CB1792305B19}" type="presParOf" srcId="{B068B002-D11F-194A-B5DD-B22FC87C9581}" destId="{5D2E2ABD-05FF-6846-AC82-37532E8113ED}" srcOrd="31" destOrd="0" presId="urn:microsoft.com/office/officeart/2005/8/layout/list1"/>
    <dgm:cxn modelId="{5768B624-A71E-1347-BECA-E9AF7F8A01D5}" type="presParOf" srcId="{B068B002-D11F-194A-B5DD-B22FC87C9581}" destId="{24B7207F-2292-054E-9ABF-EAB19CDA0282}" srcOrd="32" destOrd="0" presId="urn:microsoft.com/office/officeart/2005/8/layout/list1"/>
    <dgm:cxn modelId="{2A376833-D22D-6844-86BF-74044B9C0686}" type="presParOf" srcId="{24B7207F-2292-054E-9ABF-EAB19CDA0282}" destId="{EA30A689-E891-3640-ACE9-2A46296C06C3}" srcOrd="0" destOrd="0" presId="urn:microsoft.com/office/officeart/2005/8/layout/list1"/>
    <dgm:cxn modelId="{CE2024EF-B17D-8F48-AA8D-17AB2E9AADCC}" type="presParOf" srcId="{24B7207F-2292-054E-9ABF-EAB19CDA0282}" destId="{0E9466D4-3B2E-C847-AC50-5252CF9340AC}" srcOrd="1" destOrd="0" presId="urn:microsoft.com/office/officeart/2005/8/layout/list1"/>
    <dgm:cxn modelId="{408B3D80-499E-994C-8F1B-F7D29A676478}" type="presParOf" srcId="{B068B002-D11F-194A-B5DD-B22FC87C9581}" destId="{5E65CA57-CED3-654E-B42B-B4506A39FE9D}" srcOrd="33" destOrd="0" presId="urn:microsoft.com/office/officeart/2005/8/layout/list1"/>
    <dgm:cxn modelId="{C4C6EE96-D1D5-4F4F-B310-82AE5E4257EE}" type="presParOf" srcId="{B068B002-D11F-194A-B5DD-B22FC87C9581}" destId="{1268A60E-6FF6-7745-B91B-BE9455D42A75}"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FE96BD-2549-4A60-A2EB-91E6980892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B30325-97C7-4786-A3AB-222DD35D9B79}">
      <dgm:prSet/>
      <dgm:spPr/>
      <dgm:t>
        <a:bodyPr/>
        <a:lstStyle/>
        <a:p>
          <a:pPr>
            <a:lnSpc>
              <a:spcPct val="100000"/>
            </a:lnSpc>
          </a:pPr>
          <a:r>
            <a:rPr lang="en-US" b="1" dirty="0"/>
            <a:t>Encoder: </a:t>
          </a:r>
          <a:r>
            <a:rPr lang="en-US" dirty="0"/>
            <a:t>Convolutional Neural Networks (CNN) - ResNet50/CLIP is used to extract the features from the image.</a:t>
          </a:r>
        </a:p>
      </dgm:t>
    </dgm:pt>
    <dgm:pt modelId="{7F7B6B61-3640-4A22-BD51-DB6BD294ABBA}" type="parTrans" cxnId="{892A260C-BEA1-4E5C-A6E2-0C71BBBB0077}">
      <dgm:prSet/>
      <dgm:spPr/>
      <dgm:t>
        <a:bodyPr/>
        <a:lstStyle/>
        <a:p>
          <a:endParaRPr lang="en-US"/>
        </a:p>
      </dgm:t>
    </dgm:pt>
    <dgm:pt modelId="{48F0CB8B-FA28-43F5-80BC-947489A39208}" type="sibTrans" cxnId="{892A260C-BEA1-4E5C-A6E2-0C71BBBB0077}">
      <dgm:prSet/>
      <dgm:spPr/>
      <dgm:t>
        <a:bodyPr/>
        <a:lstStyle/>
        <a:p>
          <a:endParaRPr lang="en-US"/>
        </a:p>
      </dgm:t>
    </dgm:pt>
    <dgm:pt modelId="{5110DE7D-827D-458F-9FD0-668787DF2582}">
      <dgm:prSet/>
      <dgm:spPr/>
      <dgm:t>
        <a:bodyPr/>
        <a:lstStyle/>
        <a:p>
          <a:pPr>
            <a:lnSpc>
              <a:spcPct val="100000"/>
            </a:lnSpc>
          </a:pPr>
          <a:r>
            <a:rPr lang="en-US" b="1"/>
            <a:t>Decoder: </a:t>
          </a:r>
          <a:r>
            <a:rPr lang="en-US"/>
            <a:t>Long short-term memory (LSTM) with multi-head attention model used to caption the image based on features extracted from the encoder.</a:t>
          </a:r>
        </a:p>
      </dgm:t>
    </dgm:pt>
    <dgm:pt modelId="{83181EDE-DAB2-4A0C-BDB4-F1D661B6C05C}" type="parTrans" cxnId="{CB3B0A93-1BCA-4C70-B471-2ECA519B8659}">
      <dgm:prSet/>
      <dgm:spPr/>
      <dgm:t>
        <a:bodyPr/>
        <a:lstStyle/>
        <a:p>
          <a:endParaRPr lang="en-US"/>
        </a:p>
      </dgm:t>
    </dgm:pt>
    <dgm:pt modelId="{70EC2FC9-F296-4FF6-9800-3DC65E03518C}" type="sibTrans" cxnId="{CB3B0A93-1BCA-4C70-B471-2ECA519B8659}">
      <dgm:prSet/>
      <dgm:spPr/>
      <dgm:t>
        <a:bodyPr/>
        <a:lstStyle/>
        <a:p>
          <a:endParaRPr lang="en-US"/>
        </a:p>
      </dgm:t>
    </dgm:pt>
    <dgm:pt modelId="{637CEFEB-5BB6-4CC9-AB14-D157EB69A8D8}" type="pres">
      <dgm:prSet presAssocID="{DDFE96BD-2549-4A60-A2EB-91E698089209}" presName="root" presStyleCnt="0">
        <dgm:presLayoutVars>
          <dgm:dir/>
          <dgm:resizeHandles val="exact"/>
        </dgm:presLayoutVars>
      </dgm:prSet>
      <dgm:spPr/>
    </dgm:pt>
    <dgm:pt modelId="{6A8E6802-ED71-4D6E-B539-AE7A18AC4599}" type="pres">
      <dgm:prSet presAssocID="{11B30325-97C7-4786-A3AB-222DD35D9B79}" presName="compNode" presStyleCnt="0"/>
      <dgm:spPr/>
    </dgm:pt>
    <dgm:pt modelId="{64150883-77D0-4E90-8629-5C66ABD5FE01}" type="pres">
      <dgm:prSet presAssocID="{11B30325-97C7-4786-A3AB-222DD35D9B79}" presName="bgRect" presStyleLbl="bgShp" presStyleIdx="0" presStyleCnt="2"/>
      <dgm:spPr/>
    </dgm:pt>
    <dgm:pt modelId="{5F29F849-BFA7-446D-9ED0-716529C2467C}" type="pres">
      <dgm:prSet presAssocID="{11B30325-97C7-4786-A3AB-222DD35D9B7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291600F3-1833-4B85-89E3-AC388BE13231}" type="pres">
      <dgm:prSet presAssocID="{11B30325-97C7-4786-A3AB-222DD35D9B79}" presName="spaceRect" presStyleCnt="0"/>
      <dgm:spPr/>
    </dgm:pt>
    <dgm:pt modelId="{0EEDE33F-8450-4607-9CA5-DA2105DA371D}" type="pres">
      <dgm:prSet presAssocID="{11B30325-97C7-4786-A3AB-222DD35D9B79}" presName="parTx" presStyleLbl="revTx" presStyleIdx="0" presStyleCnt="2">
        <dgm:presLayoutVars>
          <dgm:chMax val="0"/>
          <dgm:chPref val="0"/>
        </dgm:presLayoutVars>
      </dgm:prSet>
      <dgm:spPr/>
    </dgm:pt>
    <dgm:pt modelId="{5320B4D1-CD77-47A3-9060-B39A2B4B494E}" type="pres">
      <dgm:prSet presAssocID="{48F0CB8B-FA28-43F5-80BC-947489A39208}" presName="sibTrans" presStyleCnt="0"/>
      <dgm:spPr/>
    </dgm:pt>
    <dgm:pt modelId="{36F48616-AF92-4F48-A253-ABEFAC514587}" type="pres">
      <dgm:prSet presAssocID="{5110DE7D-827D-458F-9FD0-668787DF2582}" presName="compNode" presStyleCnt="0"/>
      <dgm:spPr/>
    </dgm:pt>
    <dgm:pt modelId="{AE842275-A01E-449A-A636-E47CB5E7A842}" type="pres">
      <dgm:prSet presAssocID="{5110DE7D-827D-458F-9FD0-668787DF2582}" presName="bgRect" presStyleLbl="bgShp" presStyleIdx="1" presStyleCnt="2"/>
      <dgm:spPr/>
    </dgm:pt>
    <dgm:pt modelId="{0CAFB5C9-114E-439B-A5F6-60CDC76928D9}" type="pres">
      <dgm:prSet presAssocID="{5110DE7D-827D-458F-9FD0-668787DF25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
        </a:ext>
      </dgm:extLst>
    </dgm:pt>
    <dgm:pt modelId="{A6A39ED9-20EA-44E4-B3B8-21455B4E070C}" type="pres">
      <dgm:prSet presAssocID="{5110DE7D-827D-458F-9FD0-668787DF2582}" presName="spaceRect" presStyleCnt="0"/>
      <dgm:spPr/>
    </dgm:pt>
    <dgm:pt modelId="{DA7C58FE-C4E4-4F43-BB0D-847EADB1B4CA}" type="pres">
      <dgm:prSet presAssocID="{5110DE7D-827D-458F-9FD0-668787DF2582}" presName="parTx" presStyleLbl="revTx" presStyleIdx="1" presStyleCnt="2">
        <dgm:presLayoutVars>
          <dgm:chMax val="0"/>
          <dgm:chPref val="0"/>
        </dgm:presLayoutVars>
      </dgm:prSet>
      <dgm:spPr/>
    </dgm:pt>
  </dgm:ptLst>
  <dgm:cxnLst>
    <dgm:cxn modelId="{892A260C-BEA1-4E5C-A6E2-0C71BBBB0077}" srcId="{DDFE96BD-2549-4A60-A2EB-91E698089209}" destId="{11B30325-97C7-4786-A3AB-222DD35D9B79}" srcOrd="0" destOrd="0" parTransId="{7F7B6B61-3640-4A22-BD51-DB6BD294ABBA}" sibTransId="{48F0CB8B-FA28-43F5-80BC-947489A39208}"/>
    <dgm:cxn modelId="{425B0756-0B6E-473D-ABCB-4669BDDABB35}" type="presOf" srcId="{DDFE96BD-2549-4A60-A2EB-91E698089209}" destId="{637CEFEB-5BB6-4CC9-AB14-D157EB69A8D8}" srcOrd="0" destOrd="0" presId="urn:microsoft.com/office/officeart/2018/2/layout/IconVerticalSolidList"/>
    <dgm:cxn modelId="{F350036D-1170-4ECC-8C97-69C79760792B}" type="presOf" srcId="{11B30325-97C7-4786-A3AB-222DD35D9B79}" destId="{0EEDE33F-8450-4607-9CA5-DA2105DA371D}" srcOrd="0" destOrd="0" presId="urn:microsoft.com/office/officeart/2018/2/layout/IconVerticalSolidList"/>
    <dgm:cxn modelId="{CB3B0A93-1BCA-4C70-B471-2ECA519B8659}" srcId="{DDFE96BD-2549-4A60-A2EB-91E698089209}" destId="{5110DE7D-827D-458F-9FD0-668787DF2582}" srcOrd="1" destOrd="0" parTransId="{83181EDE-DAB2-4A0C-BDB4-F1D661B6C05C}" sibTransId="{70EC2FC9-F296-4FF6-9800-3DC65E03518C}"/>
    <dgm:cxn modelId="{F18F93CC-4859-4970-A67E-4A73BFA12887}" type="presOf" srcId="{5110DE7D-827D-458F-9FD0-668787DF2582}" destId="{DA7C58FE-C4E4-4F43-BB0D-847EADB1B4CA}" srcOrd="0" destOrd="0" presId="urn:microsoft.com/office/officeart/2018/2/layout/IconVerticalSolidList"/>
    <dgm:cxn modelId="{4DDFCB80-5905-4154-BFD8-B7D29C28CED3}" type="presParOf" srcId="{637CEFEB-5BB6-4CC9-AB14-D157EB69A8D8}" destId="{6A8E6802-ED71-4D6E-B539-AE7A18AC4599}" srcOrd="0" destOrd="0" presId="urn:microsoft.com/office/officeart/2018/2/layout/IconVerticalSolidList"/>
    <dgm:cxn modelId="{6DF16901-6C01-454C-9CE3-D62AC9C2452A}" type="presParOf" srcId="{6A8E6802-ED71-4D6E-B539-AE7A18AC4599}" destId="{64150883-77D0-4E90-8629-5C66ABD5FE01}" srcOrd="0" destOrd="0" presId="urn:microsoft.com/office/officeart/2018/2/layout/IconVerticalSolidList"/>
    <dgm:cxn modelId="{1066A933-E1F5-4E3E-86E6-A9753AC298BF}" type="presParOf" srcId="{6A8E6802-ED71-4D6E-B539-AE7A18AC4599}" destId="{5F29F849-BFA7-446D-9ED0-716529C2467C}" srcOrd="1" destOrd="0" presId="urn:microsoft.com/office/officeart/2018/2/layout/IconVerticalSolidList"/>
    <dgm:cxn modelId="{37F6DFE4-04AA-41EA-8B67-C2C486AB3EAF}" type="presParOf" srcId="{6A8E6802-ED71-4D6E-B539-AE7A18AC4599}" destId="{291600F3-1833-4B85-89E3-AC388BE13231}" srcOrd="2" destOrd="0" presId="urn:microsoft.com/office/officeart/2018/2/layout/IconVerticalSolidList"/>
    <dgm:cxn modelId="{000762E8-38DC-4E5D-9DD7-E0C22E308A86}" type="presParOf" srcId="{6A8E6802-ED71-4D6E-B539-AE7A18AC4599}" destId="{0EEDE33F-8450-4607-9CA5-DA2105DA371D}" srcOrd="3" destOrd="0" presId="urn:microsoft.com/office/officeart/2018/2/layout/IconVerticalSolidList"/>
    <dgm:cxn modelId="{2880FE2B-28FC-4385-8155-AB90FF7DE3B7}" type="presParOf" srcId="{637CEFEB-5BB6-4CC9-AB14-D157EB69A8D8}" destId="{5320B4D1-CD77-47A3-9060-B39A2B4B494E}" srcOrd="1" destOrd="0" presId="urn:microsoft.com/office/officeart/2018/2/layout/IconVerticalSolidList"/>
    <dgm:cxn modelId="{7A90FF80-6503-4F7F-8FE5-885E77D67E1C}" type="presParOf" srcId="{637CEFEB-5BB6-4CC9-AB14-D157EB69A8D8}" destId="{36F48616-AF92-4F48-A253-ABEFAC514587}" srcOrd="2" destOrd="0" presId="urn:microsoft.com/office/officeart/2018/2/layout/IconVerticalSolidList"/>
    <dgm:cxn modelId="{7EF2895B-270E-4195-B7B1-ECD4F198EB37}" type="presParOf" srcId="{36F48616-AF92-4F48-A253-ABEFAC514587}" destId="{AE842275-A01E-449A-A636-E47CB5E7A842}" srcOrd="0" destOrd="0" presId="urn:microsoft.com/office/officeart/2018/2/layout/IconVerticalSolidList"/>
    <dgm:cxn modelId="{333BD658-A441-494D-A8FA-B9389D531FB1}" type="presParOf" srcId="{36F48616-AF92-4F48-A253-ABEFAC514587}" destId="{0CAFB5C9-114E-439B-A5F6-60CDC76928D9}" srcOrd="1" destOrd="0" presId="urn:microsoft.com/office/officeart/2018/2/layout/IconVerticalSolidList"/>
    <dgm:cxn modelId="{34925A28-EF47-489E-AE75-DA5EAEA4AF42}" type="presParOf" srcId="{36F48616-AF92-4F48-A253-ABEFAC514587}" destId="{A6A39ED9-20EA-44E4-B3B8-21455B4E070C}" srcOrd="2" destOrd="0" presId="urn:microsoft.com/office/officeart/2018/2/layout/IconVerticalSolidList"/>
    <dgm:cxn modelId="{DBB323D9-B165-4CC5-951D-E6568FC5DA89}" type="presParOf" srcId="{36F48616-AF92-4F48-A253-ABEFAC514587}" destId="{DA7C58FE-C4E4-4F43-BB0D-847EADB1B4C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FF008E-2EA4-4597-9F30-F40245D67911}"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6EA52F93-FF9D-4D98-A8D1-BC509DC7DB1F}">
      <dgm:prSet/>
      <dgm:spPr/>
      <dgm:t>
        <a:bodyPr/>
        <a:lstStyle/>
        <a:p>
          <a:r>
            <a:rPr lang="en-US"/>
            <a:t>Multimodal Learning: Integrates text, vision, and audio to deliver context-aware captioning, enhancing AR/VR experiences, robotics, and autonomous systems.</a:t>
          </a:r>
        </a:p>
      </dgm:t>
    </dgm:pt>
    <dgm:pt modelId="{16663C46-1347-4EA8-99EC-56FFD274BD11}" type="parTrans" cxnId="{DEB28E6F-3B99-4129-A499-C4AF68D332FD}">
      <dgm:prSet/>
      <dgm:spPr/>
      <dgm:t>
        <a:bodyPr/>
        <a:lstStyle/>
        <a:p>
          <a:endParaRPr lang="en-US"/>
        </a:p>
      </dgm:t>
    </dgm:pt>
    <dgm:pt modelId="{CEA4D14D-125A-41B3-BDA4-91CFB0E988B3}" type="sibTrans" cxnId="{DEB28E6F-3B99-4129-A499-C4AF68D332FD}">
      <dgm:prSet/>
      <dgm:spPr/>
      <dgm:t>
        <a:bodyPr/>
        <a:lstStyle/>
        <a:p>
          <a:endParaRPr lang="en-US"/>
        </a:p>
      </dgm:t>
    </dgm:pt>
    <dgm:pt modelId="{83C4DB1C-565F-4A51-A867-4C65528E6FB3}">
      <dgm:prSet/>
      <dgm:spPr/>
      <dgm:t>
        <a:bodyPr/>
        <a:lstStyle/>
        <a:p>
          <a:r>
            <a:rPr lang="en-US" dirty="0"/>
            <a:t>Self-Supervised &amp; Few-Shot Learning: Reduces reliance on extensive labeled datasets through self-supervised pretraining and few-shot adaptation, ideal for low-resource fields like medical imaging.</a:t>
          </a:r>
        </a:p>
      </dgm:t>
    </dgm:pt>
    <dgm:pt modelId="{C7823D73-A8FB-47F3-8950-6F039E73D996}" type="parTrans" cxnId="{77D371C0-81B2-4CBC-AC8D-E8D6DE629DDC}">
      <dgm:prSet/>
      <dgm:spPr/>
      <dgm:t>
        <a:bodyPr/>
        <a:lstStyle/>
        <a:p>
          <a:endParaRPr lang="en-US"/>
        </a:p>
      </dgm:t>
    </dgm:pt>
    <dgm:pt modelId="{5486EC98-B7DE-4193-B1C5-6A4467FEA20A}" type="sibTrans" cxnId="{77D371C0-81B2-4CBC-AC8D-E8D6DE629DDC}">
      <dgm:prSet/>
      <dgm:spPr/>
      <dgm:t>
        <a:bodyPr/>
        <a:lstStyle/>
        <a:p>
          <a:endParaRPr lang="en-US"/>
        </a:p>
      </dgm:t>
    </dgm:pt>
    <dgm:pt modelId="{EECCF387-10F8-459E-B350-239D63BE6167}">
      <dgm:prSet/>
      <dgm:spPr/>
      <dgm:t>
        <a:bodyPr/>
        <a:lstStyle/>
        <a:p>
          <a:r>
            <a:rPr lang="en-US"/>
            <a:t>Efficient Real-Time Inference: Optimizes models for mobile and edge devices using quantization, distillation, and lightweight CNNs, supporting assistive technologies for the visually impaired.</a:t>
          </a:r>
        </a:p>
      </dgm:t>
    </dgm:pt>
    <dgm:pt modelId="{6B1E60D8-9DCC-47D7-8E01-3A8F1E332B75}" type="parTrans" cxnId="{EC51CE6C-2600-40D8-A198-8C10B4B20110}">
      <dgm:prSet/>
      <dgm:spPr/>
      <dgm:t>
        <a:bodyPr/>
        <a:lstStyle/>
        <a:p>
          <a:endParaRPr lang="en-US"/>
        </a:p>
      </dgm:t>
    </dgm:pt>
    <dgm:pt modelId="{2E717C32-7E51-46AC-8A71-8206E6D75856}" type="sibTrans" cxnId="{EC51CE6C-2600-40D8-A198-8C10B4B20110}">
      <dgm:prSet/>
      <dgm:spPr/>
      <dgm:t>
        <a:bodyPr/>
        <a:lstStyle/>
        <a:p>
          <a:endParaRPr lang="en-US"/>
        </a:p>
      </dgm:t>
    </dgm:pt>
    <dgm:pt modelId="{682D04E4-FE30-4CA3-95CD-61456A864DAA}">
      <dgm:prSet/>
      <dgm:spPr/>
      <dgm:t>
        <a:bodyPr/>
        <a:lstStyle/>
        <a:p>
          <a:r>
            <a:rPr lang="en-US"/>
            <a:t>Cross-Lingual &amp; Multilingual Captioning: Enables caption generation in multiple languages, enhancing global accessibility, travel apps, and multilingual content creation.</a:t>
          </a:r>
        </a:p>
      </dgm:t>
    </dgm:pt>
    <dgm:pt modelId="{399B0129-FECB-4E29-BBF4-107C30B99033}" type="parTrans" cxnId="{DABBA124-0900-4BC9-849E-41B3F8A7A59E}">
      <dgm:prSet/>
      <dgm:spPr/>
      <dgm:t>
        <a:bodyPr/>
        <a:lstStyle/>
        <a:p>
          <a:endParaRPr lang="en-US"/>
        </a:p>
      </dgm:t>
    </dgm:pt>
    <dgm:pt modelId="{3CDC2C57-0759-40E0-9EFC-79A21C76B2E1}" type="sibTrans" cxnId="{DABBA124-0900-4BC9-849E-41B3F8A7A59E}">
      <dgm:prSet/>
      <dgm:spPr/>
      <dgm:t>
        <a:bodyPr/>
        <a:lstStyle/>
        <a:p>
          <a:endParaRPr lang="en-US"/>
        </a:p>
      </dgm:t>
    </dgm:pt>
    <dgm:pt modelId="{4EB51893-EC0E-40FF-91BE-9D574DD5407A}">
      <dgm:prSet/>
      <dgm:spPr/>
      <dgm:t>
        <a:bodyPr/>
        <a:lstStyle/>
        <a:p>
          <a:r>
            <a:rPr lang="en-US"/>
            <a:t>Automated Content Tagging &amp; Search: Improves media platforms (e.g., YouTube, Instagram, TikTok) with automatic captioning, image indexing, and intelligent search capabilities.</a:t>
          </a:r>
        </a:p>
      </dgm:t>
    </dgm:pt>
    <dgm:pt modelId="{A554D145-423D-4D49-AF8A-E6400C2EC367}" type="parTrans" cxnId="{E378BEA0-B5B3-4721-955F-1C630A61DE65}">
      <dgm:prSet/>
      <dgm:spPr/>
      <dgm:t>
        <a:bodyPr/>
        <a:lstStyle/>
        <a:p>
          <a:endParaRPr lang="en-US"/>
        </a:p>
      </dgm:t>
    </dgm:pt>
    <dgm:pt modelId="{87B712B9-D325-4728-BDFF-88387187B92D}" type="sibTrans" cxnId="{E378BEA0-B5B3-4721-955F-1C630A61DE65}">
      <dgm:prSet/>
      <dgm:spPr/>
      <dgm:t>
        <a:bodyPr/>
        <a:lstStyle/>
        <a:p>
          <a:endParaRPr lang="en-US"/>
        </a:p>
      </dgm:t>
    </dgm:pt>
    <dgm:pt modelId="{ED44B0C0-0373-4015-94E3-398E1EB0F771}">
      <dgm:prSet/>
      <dgm:spPr/>
      <dgm:t>
        <a:bodyPr/>
        <a:lstStyle/>
        <a:p>
          <a:r>
            <a:rPr lang="en-US"/>
            <a:t>E-commerce &amp; Retail Integration: Enhances visual product search, catalog descriptions, and automated advertising through AI-generated captions.</a:t>
          </a:r>
        </a:p>
      </dgm:t>
    </dgm:pt>
    <dgm:pt modelId="{8542A288-E802-4B22-B597-AACA2F5F419F}" type="parTrans" cxnId="{F8517CC7-A41F-4858-8348-23749C408F52}">
      <dgm:prSet/>
      <dgm:spPr/>
      <dgm:t>
        <a:bodyPr/>
        <a:lstStyle/>
        <a:p>
          <a:endParaRPr lang="en-US"/>
        </a:p>
      </dgm:t>
    </dgm:pt>
    <dgm:pt modelId="{23FD7006-DD2C-416A-941E-F1D801A202A9}" type="sibTrans" cxnId="{F8517CC7-A41F-4858-8348-23749C408F52}">
      <dgm:prSet/>
      <dgm:spPr/>
      <dgm:t>
        <a:bodyPr/>
        <a:lstStyle/>
        <a:p>
          <a:endParaRPr lang="en-US"/>
        </a:p>
      </dgm:t>
    </dgm:pt>
    <dgm:pt modelId="{0DB50FAF-5D64-4512-B854-AE65D1904F71}" type="pres">
      <dgm:prSet presAssocID="{C7FF008E-2EA4-4597-9F30-F40245D67911}" presName="root" presStyleCnt="0">
        <dgm:presLayoutVars>
          <dgm:dir/>
          <dgm:resizeHandles val="exact"/>
        </dgm:presLayoutVars>
      </dgm:prSet>
      <dgm:spPr/>
    </dgm:pt>
    <dgm:pt modelId="{A0A9E1B2-9C5B-4188-A936-E95B1B8E19D3}" type="pres">
      <dgm:prSet presAssocID="{C7FF008E-2EA4-4597-9F30-F40245D67911}" presName="container" presStyleCnt="0">
        <dgm:presLayoutVars>
          <dgm:dir/>
          <dgm:resizeHandles val="exact"/>
        </dgm:presLayoutVars>
      </dgm:prSet>
      <dgm:spPr/>
    </dgm:pt>
    <dgm:pt modelId="{1A91300D-73FC-40C6-8143-E6CBB448D396}" type="pres">
      <dgm:prSet presAssocID="{6EA52F93-FF9D-4D98-A8D1-BC509DC7DB1F}" presName="compNode" presStyleCnt="0"/>
      <dgm:spPr/>
    </dgm:pt>
    <dgm:pt modelId="{77415002-0439-44F3-9278-47C7FDE626FA}" type="pres">
      <dgm:prSet presAssocID="{6EA52F93-FF9D-4D98-A8D1-BC509DC7DB1F}" presName="iconBgRect" presStyleLbl="bgShp" presStyleIdx="0" presStyleCnt="6"/>
      <dgm:spPr/>
    </dgm:pt>
    <dgm:pt modelId="{AA3EF690-04FF-4070-B854-32EEEDE2E97A}" type="pres">
      <dgm:prSet presAssocID="{6EA52F93-FF9D-4D98-A8D1-BC509DC7DB1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7046E7BF-801E-4196-B4F2-96C3E6669863}" type="pres">
      <dgm:prSet presAssocID="{6EA52F93-FF9D-4D98-A8D1-BC509DC7DB1F}" presName="spaceRect" presStyleCnt="0"/>
      <dgm:spPr/>
    </dgm:pt>
    <dgm:pt modelId="{D80B8D3E-9382-443C-8418-9CD0F68C47B5}" type="pres">
      <dgm:prSet presAssocID="{6EA52F93-FF9D-4D98-A8D1-BC509DC7DB1F}" presName="textRect" presStyleLbl="revTx" presStyleIdx="0" presStyleCnt="6">
        <dgm:presLayoutVars>
          <dgm:chMax val="1"/>
          <dgm:chPref val="1"/>
        </dgm:presLayoutVars>
      </dgm:prSet>
      <dgm:spPr/>
    </dgm:pt>
    <dgm:pt modelId="{41DE52A3-1E1F-45A5-AAAE-CC885CD6CB68}" type="pres">
      <dgm:prSet presAssocID="{CEA4D14D-125A-41B3-BDA4-91CFB0E988B3}" presName="sibTrans" presStyleLbl="sibTrans2D1" presStyleIdx="0" presStyleCnt="0"/>
      <dgm:spPr/>
    </dgm:pt>
    <dgm:pt modelId="{EE6CD130-9CCF-4807-A868-4AFB7315B115}" type="pres">
      <dgm:prSet presAssocID="{83C4DB1C-565F-4A51-A867-4C65528E6FB3}" presName="compNode" presStyleCnt="0"/>
      <dgm:spPr/>
    </dgm:pt>
    <dgm:pt modelId="{45F8BC12-0A24-4D21-9F82-F958B5E0ADDC}" type="pres">
      <dgm:prSet presAssocID="{83C4DB1C-565F-4A51-A867-4C65528E6FB3}" presName="iconBgRect" presStyleLbl="bgShp" presStyleIdx="1" presStyleCnt="6"/>
      <dgm:spPr/>
    </dgm:pt>
    <dgm:pt modelId="{A294910F-6B48-4339-AFA5-13CD5865AE7B}" type="pres">
      <dgm:prSet presAssocID="{83C4DB1C-565F-4A51-A867-4C65528E6FB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6CDBCAD-069D-46F5-BE3A-E5354CAF3D77}" type="pres">
      <dgm:prSet presAssocID="{83C4DB1C-565F-4A51-A867-4C65528E6FB3}" presName="spaceRect" presStyleCnt="0"/>
      <dgm:spPr/>
    </dgm:pt>
    <dgm:pt modelId="{7859713F-F910-48EF-9BD5-F0EF52D7493C}" type="pres">
      <dgm:prSet presAssocID="{83C4DB1C-565F-4A51-A867-4C65528E6FB3}" presName="textRect" presStyleLbl="revTx" presStyleIdx="1" presStyleCnt="6">
        <dgm:presLayoutVars>
          <dgm:chMax val="1"/>
          <dgm:chPref val="1"/>
        </dgm:presLayoutVars>
      </dgm:prSet>
      <dgm:spPr/>
    </dgm:pt>
    <dgm:pt modelId="{BF124585-4A91-47F6-87A1-3C048112660F}" type="pres">
      <dgm:prSet presAssocID="{5486EC98-B7DE-4193-B1C5-6A4467FEA20A}" presName="sibTrans" presStyleLbl="sibTrans2D1" presStyleIdx="0" presStyleCnt="0"/>
      <dgm:spPr/>
    </dgm:pt>
    <dgm:pt modelId="{2EECB4BE-F1BA-4DBE-9DE2-311575DB5A08}" type="pres">
      <dgm:prSet presAssocID="{EECCF387-10F8-459E-B350-239D63BE6167}" presName="compNode" presStyleCnt="0"/>
      <dgm:spPr/>
    </dgm:pt>
    <dgm:pt modelId="{454940CF-55DB-4903-98E3-140D5B44A50C}" type="pres">
      <dgm:prSet presAssocID="{EECCF387-10F8-459E-B350-239D63BE6167}" presName="iconBgRect" presStyleLbl="bgShp" presStyleIdx="2" presStyleCnt="6"/>
      <dgm:spPr/>
    </dgm:pt>
    <dgm:pt modelId="{47D25C7B-7EBA-4592-AF00-BFCCCBCC0F3E}" type="pres">
      <dgm:prSet presAssocID="{EECCF387-10F8-459E-B350-239D63BE616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ED0F10A-55DC-443E-BB1A-5E34AFD6C057}" type="pres">
      <dgm:prSet presAssocID="{EECCF387-10F8-459E-B350-239D63BE6167}" presName="spaceRect" presStyleCnt="0"/>
      <dgm:spPr/>
    </dgm:pt>
    <dgm:pt modelId="{CCD93EFF-627B-4252-8EA1-CC9DFB37AF3D}" type="pres">
      <dgm:prSet presAssocID="{EECCF387-10F8-459E-B350-239D63BE6167}" presName="textRect" presStyleLbl="revTx" presStyleIdx="2" presStyleCnt="6">
        <dgm:presLayoutVars>
          <dgm:chMax val="1"/>
          <dgm:chPref val="1"/>
        </dgm:presLayoutVars>
      </dgm:prSet>
      <dgm:spPr/>
    </dgm:pt>
    <dgm:pt modelId="{5BAF5712-6E13-4349-823B-FF469D61D2BF}" type="pres">
      <dgm:prSet presAssocID="{2E717C32-7E51-46AC-8A71-8206E6D75856}" presName="sibTrans" presStyleLbl="sibTrans2D1" presStyleIdx="0" presStyleCnt="0"/>
      <dgm:spPr/>
    </dgm:pt>
    <dgm:pt modelId="{552D705F-25D2-484B-8914-09A3768E4FA4}" type="pres">
      <dgm:prSet presAssocID="{682D04E4-FE30-4CA3-95CD-61456A864DAA}" presName="compNode" presStyleCnt="0"/>
      <dgm:spPr/>
    </dgm:pt>
    <dgm:pt modelId="{56B3F885-EEFE-4F90-860E-391BCE044D62}" type="pres">
      <dgm:prSet presAssocID="{682D04E4-FE30-4CA3-95CD-61456A864DAA}" presName="iconBgRect" presStyleLbl="bgShp" presStyleIdx="3" presStyleCnt="6"/>
      <dgm:spPr/>
    </dgm:pt>
    <dgm:pt modelId="{995B8B65-89E2-4026-A6E2-BB079AD6B732}" type="pres">
      <dgm:prSet presAssocID="{682D04E4-FE30-4CA3-95CD-61456A864D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D593FF17-3B0D-4820-A742-13DE298F258E}" type="pres">
      <dgm:prSet presAssocID="{682D04E4-FE30-4CA3-95CD-61456A864DAA}" presName="spaceRect" presStyleCnt="0"/>
      <dgm:spPr/>
    </dgm:pt>
    <dgm:pt modelId="{FE557A40-F408-4BE2-B1C8-B4BBCF5B58BC}" type="pres">
      <dgm:prSet presAssocID="{682D04E4-FE30-4CA3-95CD-61456A864DAA}" presName="textRect" presStyleLbl="revTx" presStyleIdx="3" presStyleCnt="6">
        <dgm:presLayoutVars>
          <dgm:chMax val="1"/>
          <dgm:chPref val="1"/>
        </dgm:presLayoutVars>
      </dgm:prSet>
      <dgm:spPr/>
    </dgm:pt>
    <dgm:pt modelId="{D03FF2C1-E44C-40F6-B587-B6A7E1ACFF80}" type="pres">
      <dgm:prSet presAssocID="{3CDC2C57-0759-40E0-9EFC-79A21C76B2E1}" presName="sibTrans" presStyleLbl="sibTrans2D1" presStyleIdx="0" presStyleCnt="0"/>
      <dgm:spPr/>
    </dgm:pt>
    <dgm:pt modelId="{319080DF-DBE1-4C6D-9690-4B8E122E1F41}" type="pres">
      <dgm:prSet presAssocID="{4EB51893-EC0E-40FF-91BE-9D574DD5407A}" presName="compNode" presStyleCnt="0"/>
      <dgm:spPr/>
    </dgm:pt>
    <dgm:pt modelId="{6BF01585-580B-4E2F-B560-2FE8EE51FEB3}" type="pres">
      <dgm:prSet presAssocID="{4EB51893-EC0E-40FF-91BE-9D574DD5407A}" presName="iconBgRect" presStyleLbl="bgShp" presStyleIdx="4" presStyleCnt="6"/>
      <dgm:spPr/>
    </dgm:pt>
    <dgm:pt modelId="{3FB8478B-BC91-4B41-8E1A-ECA8568E5A8F}" type="pres">
      <dgm:prSet presAssocID="{4EB51893-EC0E-40FF-91BE-9D574DD5407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seball Hat"/>
        </a:ext>
      </dgm:extLst>
    </dgm:pt>
    <dgm:pt modelId="{1A5AB8B2-6204-49C0-A721-B001FA313A38}" type="pres">
      <dgm:prSet presAssocID="{4EB51893-EC0E-40FF-91BE-9D574DD5407A}" presName="spaceRect" presStyleCnt="0"/>
      <dgm:spPr/>
    </dgm:pt>
    <dgm:pt modelId="{B49A0291-5CE3-4FB9-BD83-D10156AB88CE}" type="pres">
      <dgm:prSet presAssocID="{4EB51893-EC0E-40FF-91BE-9D574DD5407A}" presName="textRect" presStyleLbl="revTx" presStyleIdx="4" presStyleCnt="6">
        <dgm:presLayoutVars>
          <dgm:chMax val="1"/>
          <dgm:chPref val="1"/>
        </dgm:presLayoutVars>
      </dgm:prSet>
      <dgm:spPr/>
    </dgm:pt>
    <dgm:pt modelId="{DED77948-578C-4261-89DE-5A11F9532EA1}" type="pres">
      <dgm:prSet presAssocID="{87B712B9-D325-4728-BDFF-88387187B92D}" presName="sibTrans" presStyleLbl="sibTrans2D1" presStyleIdx="0" presStyleCnt="0"/>
      <dgm:spPr/>
    </dgm:pt>
    <dgm:pt modelId="{674FC746-6A7F-4F11-BFD5-F2A75B01BE64}" type="pres">
      <dgm:prSet presAssocID="{ED44B0C0-0373-4015-94E3-398E1EB0F771}" presName="compNode" presStyleCnt="0"/>
      <dgm:spPr/>
    </dgm:pt>
    <dgm:pt modelId="{8F4A61CA-3B12-4865-80DC-0BBFF41A65B0}" type="pres">
      <dgm:prSet presAssocID="{ED44B0C0-0373-4015-94E3-398E1EB0F771}" presName="iconBgRect" presStyleLbl="bgShp" presStyleIdx="5" presStyleCnt="6"/>
      <dgm:spPr/>
    </dgm:pt>
    <dgm:pt modelId="{9FA2CED9-545E-40E5-8B11-5C2644148D16}" type="pres">
      <dgm:prSet presAssocID="{ED44B0C0-0373-4015-94E3-398E1EB0F77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rget Audience"/>
        </a:ext>
      </dgm:extLst>
    </dgm:pt>
    <dgm:pt modelId="{9DE88CA1-DE5B-4527-80E2-3FBDE1481336}" type="pres">
      <dgm:prSet presAssocID="{ED44B0C0-0373-4015-94E3-398E1EB0F771}" presName="spaceRect" presStyleCnt="0"/>
      <dgm:spPr/>
    </dgm:pt>
    <dgm:pt modelId="{E39A61B3-1B93-470E-A039-0EB465C270AC}" type="pres">
      <dgm:prSet presAssocID="{ED44B0C0-0373-4015-94E3-398E1EB0F771}" presName="textRect" presStyleLbl="revTx" presStyleIdx="5" presStyleCnt="6">
        <dgm:presLayoutVars>
          <dgm:chMax val="1"/>
          <dgm:chPref val="1"/>
        </dgm:presLayoutVars>
      </dgm:prSet>
      <dgm:spPr/>
    </dgm:pt>
  </dgm:ptLst>
  <dgm:cxnLst>
    <dgm:cxn modelId="{1F8E9301-76E5-4F6C-A725-121C55F82659}" type="presOf" srcId="{EECCF387-10F8-459E-B350-239D63BE6167}" destId="{CCD93EFF-627B-4252-8EA1-CC9DFB37AF3D}" srcOrd="0" destOrd="0" presId="urn:microsoft.com/office/officeart/2018/2/layout/IconCircleList"/>
    <dgm:cxn modelId="{DABBA124-0900-4BC9-849E-41B3F8A7A59E}" srcId="{C7FF008E-2EA4-4597-9F30-F40245D67911}" destId="{682D04E4-FE30-4CA3-95CD-61456A864DAA}" srcOrd="3" destOrd="0" parTransId="{399B0129-FECB-4E29-BBF4-107C30B99033}" sibTransId="{3CDC2C57-0759-40E0-9EFC-79A21C76B2E1}"/>
    <dgm:cxn modelId="{E375573E-5B71-4CAD-B04F-F43134F77C86}" type="presOf" srcId="{ED44B0C0-0373-4015-94E3-398E1EB0F771}" destId="{E39A61B3-1B93-470E-A039-0EB465C270AC}" srcOrd="0" destOrd="0" presId="urn:microsoft.com/office/officeart/2018/2/layout/IconCircleList"/>
    <dgm:cxn modelId="{3001F93F-AA72-4579-8C67-C6A03CA971D3}" type="presOf" srcId="{6EA52F93-FF9D-4D98-A8D1-BC509DC7DB1F}" destId="{D80B8D3E-9382-443C-8418-9CD0F68C47B5}" srcOrd="0" destOrd="0" presId="urn:microsoft.com/office/officeart/2018/2/layout/IconCircleList"/>
    <dgm:cxn modelId="{6D68EC48-81D9-4C21-AF36-F80DFE5AF6BC}" type="presOf" srcId="{5486EC98-B7DE-4193-B1C5-6A4467FEA20A}" destId="{BF124585-4A91-47F6-87A1-3C048112660F}" srcOrd="0" destOrd="0" presId="urn:microsoft.com/office/officeart/2018/2/layout/IconCircleList"/>
    <dgm:cxn modelId="{B71EF75E-1819-4ED3-9C47-267950A67CDC}" type="presOf" srcId="{87B712B9-D325-4728-BDFF-88387187B92D}" destId="{DED77948-578C-4261-89DE-5A11F9532EA1}" srcOrd="0" destOrd="0" presId="urn:microsoft.com/office/officeart/2018/2/layout/IconCircleList"/>
    <dgm:cxn modelId="{65E8266A-F024-4916-88BD-C091D1B334A9}" type="presOf" srcId="{3CDC2C57-0759-40E0-9EFC-79A21C76B2E1}" destId="{D03FF2C1-E44C-40F6-B587-B6A7E1ACFF80}" srcOrd="0" destOrd="0" presId="urn:microsoft.com/office/officeart/2018/2/layout/IconCircleList"/>
    <dgm:cxn modelId="{EC51CE6C-2600-40D8-A198-8C10B4B20110}" srcId="{C7FF008E-2EA4-4597-9F30-F40245D67911}" destId="{EECCF387-10F8-459E-B350-239D63BE6167}" srcOrd="2" destOrd="0" parTransId="{6B1E60D8-9DCC-47D7-8E01-3A8F1E332B75}" sibTransId="{2E717C32-7E51-46AC-8A71-8206E6D75856}"/>
    <dgm:cxn modelId="{DEB28E6F-3B99-4129-A499-C4AF68D332FD}" srcId="{C7FF008E-2EA4-4597-9F30-F40245D67911}" destId="{6EA52F93-FF9D-4D98-A8D1-BC509DC7DB1F}" srcOrd="0" destOrd="0" parTransId="{16663C46-1347-4EA8-99EC-56FFD274BD11}" sibTransId="{CEA4D14D-125A-41B3-BDA4-91CFB0E988B3}"/>
    <dgm:cxn modelId="{A9D50889-104F-4F16-B585-CAD4E518E233}" type="presOf" srcId="{CEA4D14D-125A-41B3-BDA4-91CFB0E988B3}" destId="{41DE52A3-1E1F-45A5-AAAE-CC885CD6CB68}" srcOrd="0" destOrd="0" presId="urn:microsoft.com/office/officeart/2018/2/layout/IconCircleList"/>
    <dgm:cxn modelId="{12E7C797-18D0-4330-9807-A5DBA72BF40E}" type="presOf" srcId="{4EB51893-EC0E-40FF-91BE-9D574DD5407A}" destId="{B49A0291-5CE3-4FB9-BD83-D10156AB88CE}" srcOrd="0" destOrd="0" presId="urn:microsoft.com/office/officeart/2018/2/layout/IconCircleList"/>
    <dgm:cxn modelId="{E378BEA0-B5B3-4721-955F-1C630A61DE65}" srcId="{C7FF008E-2EA4-4597-9F30-F40245D67911}" destId="{4EB51893-EC0E-40FF-91BE-9D574DD5407A}" srcOrd="4" destOrd="0" parTransId="{A554D145-423D-4D49-AF8A-E6400C2EC367}" sibTransId="{87B712B9-D325-4728-BDFF-88387187B92D}"/>
    <dgm:cxn modelId="{BA8FF4A5-395C-4CB0-BCAD-BBD634E93BD6}" type="presOf" srcId="{C7FF008E-2EA4-4597-9F30-F40245D67911}" destId="{0DB50FAF-5D64-4512-B854-AE65D1904F71}" srcOrd="0" destOrd="0" presId="urn:microsoft.com/office/officeart/2018/2/layout/IconCircleList"/>
    <dgm:cxn modelId="{E36189B2-0D2B-46DB-863D-7CAD123101CD}" type="presOf" srcId="{2E717C32-7E51-46AC-8A71-8206E6D75856}" destId="{5BAF5712-6E13-4349-823B-FF469D61D2BF}" srcOrd="0" destOrd="0" presId="urn:microsoft.com/office/officeart/2018/2/layout/IconCircleList"/>
    <dgm:cxn modelId="{77D371C0-81B2-4CBC-AC8D-E8D6DE629DDC}" srcId="{C7FF008E-2EA4-4597-9F30-F40245D67911}" destId="{83C4DB1C-565F-4A51-A867-4C65528E6FB3}" srcOrd="1" destOrd="0" parTransId="{C7823D73-A8FB-47F3-8950-6F039E73D996}" sibTransId="{5486EC98-B7DE-4193-B1C5-6A4467FEA20A}"/>
    <dgm:cxn modelId="{F8517CC7-A41F-4858-8348-23749C408F52}" srcId="{C7FF008E-2EA4-4597-9F30-F40245D67911}" destId="{ED44B0C0-0373-4015-94E3-398E1EB0F771}" srcOrd="5" destOrd="0" parTransId="{8542A288-E802-4B22-B597-AACA2F5F419F}" sibTransId="{23FD7006-DD2C-416A-941E-F1D801A202A9}"/>
    <dgm:cxn modelId="{E1C00EE3-F397-4261-8EB9-513D9C6ADB05}" type="presOf" srcId="{682D04E4-FE30-4CA3-95CD-61456A864DAA}" destId="{FE557A40-F408-4BE2-B1C8-B4BBCF5B58BC}" srcOrd="0" destOrd="0" presId="urn:microsoft.com/office/officeart/2018/2/layout/IconCircleList"/>
    <dgm:cxn modelId="{6A0AA7F3-790A-4CCD-BDAB-9204F02353F1}" type="presOf" srcId="{83C4DB1C-565F-4A51-A867-4C65528E6FB3}" destId="{7859713F-F910-48EF-9BD5-F0EF52D7493C}" srcOrd="0" destOrd="0" presId="urn:microsoft.com/office/officeart/2018/2/layout/IconCircleList"/>
    <dgm:cxn modelId="{9699D569-68D1-4710-A7B4-617EEF851D5B}" type="presParOf" srcId="{0DB50FAF-5D64-4512-B854-AE65D1904F71}" destId="{A0A9E1B2-9C5B-4188-A936-E95B1B8E19D3}" srcOrd="0" destOrd="0" presId="urn:microsoft.com/office/officeart/2018/2/layout/IconCircleList"/>
    <dgm:cxn modelId="{DAC8B683-D6DE-4FE2-B023-C277BB7CC3B4}" type="presParOf" srcId="{A0A9E1B2-9C5B-4188-A936-E95B1B8E19D3}" destId="{1A91300D-73FC-40C6-8143-E6CBB448D396}" srcOrd="0" destOrd="0" presId="urn:microsoft.com/office/officeart/2018/2/layout/IconCircleList"/>
    <dgm:cxn modelId="{54BB13D3-D66C-4C74-BF3E-856C2D2E3865}" type="presParOf" srcId="{1A91300D-73FC-40C6-8143-E6CBB448D396}" destId="{77415002-0439-44F3-9278-47C7FDE626FA}" srcOrd="0" destOrd="0" presId="urn:microsoft.com/office/officeart/2018/2/layout/IconCircleList"/>
    <dgm:cxn modelId="{D2A44B27-72E4-4AF7-B776-92D638E8630F}" type="presParOf" srcId="{1A91300D-73FC-40C6-8143-E6CBB448D396}" destId="{AA3EF690-04FF-4070-B854-32EEEDE2E97A}" srcOrd="1" destOrd="0" presId="urn:microsoft.com/office/officeart/2018/2/layout/IconCircleList"/>
    <dgm:cxn modelId="{7C86A53E-64D1-49EF-8F6D-354BB6C742A9}" type="presParOf" srcId="{1A91300D-73FC-40C6-8143-E6CBB448D396}" destId="{7046E7BF-801E-4196-B4F2-96C3E6669863}" srcOrd="2" destOrd="0" presId="urn:microsoft.com/office/officeart/2018/2/layout/IconCircleList"/>
    <dgm:cxn modelId="{EBA61D9B-1E9B-49F5-AEE4-58C65D3E448F}" type="presParOf" srcId="{1A91300D-73FC-40C6-8143-E6CBB448D396}" destId="{D80B8D3E-9382-443C-8418-9CD0F68C47B5}" srcOrd="3" destOrd="0" presId="urn:microsoft.com/office/officeart/2018/2/layout/IconCircleList"/>
    <dgm:cxn modelId="{7806C336-F2F4-4B2B-AB1C-D0AD2FF22FF1}" type="presParOf" srcId="{A0A9E1B2-9C5B-4188-A936-E95B1B8E19D3}" destId="{41DE52A3-1E1F-45A5-AAAE-CC885CD6CB68}" srcOrd="1" destOrd="0" presId="urn:microsoft.com/office/officeart/2018/2/layout/IconCircleList"/>
    <dgm:cxn modelId="{C2039927-C479-4E07-B19B-188ED8E8A2BD}" type="presParOf" srcId="{A0A9E1B2-9C5B-4188-A936-E95B1B8E19D3}" destId="{EE6CD130-9CCF-4807-A868-4AFB7315B115}" srcOrd="2" destOrd="0" presId="urn:microsoft.com/office/officeart/2018/2/layout/IconCircleList"/>
    <dgm:cxn modelId="{9A375E05-6BE2-4DED-A401-D49B9C10C89D}" type="presParOf" srcId="{EE6CD130-9CCF-4807-A868-4AFB7315B115}" destId="{45F8BC12-0A24-4D21-9F82-F958B5E0ADDC}" srcOrd="0" destOrd="0" presId="urn:microsoft.com/office/officeart/2018/2/layout/IconCircleList"/>
    <dgm:cxn modelId="{01E8C976-CB29-40A9-A5F6-47DCD76B7107}" type="presParOf" srcId="{EE6CD130-9CCF-4807-A868-4AFB7315B115}" destId="{A294910F-6B48-4339-AFA5-13CD5865AE7B}" srcOrd="1" destOrd="0" presId="urn:microsoft.com/office/officeart/2018/2/layout/IconCircleList"/>
    <dgm:cxn modelId="{B63CF12A-F3FC-49DA-9E76-7E07D084E54D}" type="presParOf" srcId="{EE6CD130-9CCF-4807-A868-4AFB7315B115}" destId="{76CDBCAD-069D-46F5-BE3A-E5354CAF3D77}" srcOrd="2" destOrd="0" presId="urn:microsoft.com/office/officeart/2018/2/layout/IconCircleList"/>
    <dgm:cxn modelId="{FB22C570-7EBE-4574-98C8-BAB14E467EAD}" type="presParOf" srcId="{EE6CD130-9CCF-4807-A868-4AFB7315B115}" destId="{7859713F-F910-48EF-9BD5-F0EF52D7493C}" srcOrd="3" destOrd="0" presId="urn:microsoft.com/office/officeart/2018/2/layout/IconCircleList"/>
    <dgm:cxn modelId="{8A075F4E-E574-4EBB-B230-D1E057204149}" type="presParOf" srcId="{A0A9E1B2-9C5B-4188-A936-E95B1B8E19D3}" destId="{BF124585-4A91-47F6-87A1-3C048112660F}" srcOrd="3" destOrd="0" presId="urn:microsoft.com/office/officeart/2018/2/layout/IconCircleList"/>
    <dgm:cxn modelId="{4CD6713E-CC4B-4992-8D33-BD015F3E6174}" type="presParOf" srcId="{A0A9E1B2-9C5B-4188-A936-E95B1B8E19D3}" destId="{2EECB4BE-F1BA-4DBE-9DE2-311575DB5A08}" srcOrd="4" destOrd="0" presId="urn:microsoft.com/office/officeart/2018/2/layout/IconCircleList"/>
    <dgm:cxn modelId="{E501A05A-03C7-4012-B373-776F16621A12}" type="presParOf" srcId="{2EECB4BE-F1BA-4DBE-9DE2-311575DB5A08}" destId="{454940CF-55DB-4903-98E3-140D5B44A50C}" srcOrd="0" destOrd="0" presId="urn:microsoft.com/office/officeart/2018/2/layout/IconCircleList"/>
    <dgm:cxn modelId="{BB5FF1CF-62B5-45B7-BEA3-F8275AEE56E6}" type="presParOf" srcId="{2EECB4BE-F1BA-4DBE-9DE2-311575DB5A08}" destId="{47D25C7B-7EBA-4592-AF00-BFCCCBCC0F3E}" srcOrd="1" destOrd="0" presId="urn:microsoft.com/office/officeart/2018/2/layout/IconCircleList"/>
    <dgm:cxn modelId="{21F0675E-F1BE-46E0-A25A-916DFB44BFBF}" type="presParOf" srcId="{2EECB4BE-F1BA-4DBE-9DE2-311575DB5A08}" destId="{4ED0F10A-55DC-443E-BB1A-5E34AFD6C057}" srcOrd="2" destOrd="0" presId="urn:microsoft.com/office/officeart/2018/2/layout/IconCircleList"/>
    <dgm:cxn modelId="{C4850378-F344-46B4-AE21-E30339459439}" type="presParOf" srcId="{2EECB4BE-F1BA-4DBE-9DE2-311575DB5A08}" destId="{CCD93EFF-627B-4252-8EA1-CC9DFB37AF3D}" srcOrd="3" destOrd="0" presId="urn:microsoft.com/office/officeart/2018/2/layout/IconCircleList"/>
    <dgm:cxn modelId="{1FF36550-F14D-44C0-AC49-6516F8A2D17C}" type="presParOf" srcId="{A0A9E1B2-9C5B-4188-A936-E95B1B8E19D3}" destId="{5BAF5712-6E13-4349-823B-FF469D61D2BF}" srcOrd="5" destOrd="0" presId="urn:microsoft.com/office/officeart/2018/2/layout/IconCircleList"/>
    <dgm:cxn modelId="{97FD230D-0DC7-4C56-A571-88EB8B6F02E7}" type="presParOf" srcId="{A0A9E1B2-9C5B-4188-A936-E95B1B8E19D3}" destId="{552D705F-25D2-484B-8914-09A3768E4FA4}" srcOrd="6" destOrd="0" presId="urn:microsoft.com/office/officeart/2018/2/layout/IconCircleList"/>
    <dgm:cxn modelId="{CED0A916-81B9-482A-B9E1-FF338D55A7B8}" type="presParOf" srcId="{552D705F-25D2-484B-8914-09A3768E4FA4}" destId="{56B3F885-EEFE-4F90-860E-391BCE044D62}" srcOrd="0" destOrd="0" presId="urn:microsoft.com/office/officeart/2018/2/layout/IconCircleList"/>
    <dgm:cxn modelId="{AF3862BB-27CB-4985-BE4F-1B4F5E55648E}" type="presParOf" srcId="{552D705F-25D2-484B-8914-09A3768E4FA4}" destId="{995B8B65-89E2-4026-A6E2-BB079AD6B732}" srcOrd="1" destOrd="0" presId="urn:microsoft.com/office/officeart/2018/2/layout/IconCircleList"/>
    <dgm:cxn modelId="{0F8B8B7D-41F5-46D7-A702-0D83F23DDBF3}" type="presParOf" srcId="{552D705F-25D2-484B-8914-09A3768E4FA4}" destId="{D593FF17-3B0D-4820-A742-13DE298F258E}" srcOrd="2" destOrd="0" presId="urn:microsoft.com/office/officeart/2018/2/layout/IconCircleList"/>
    <dgm:cxn modelId="{130664C1-DFE8-4054-A274-A4BDA93B854A}" type="presParOf" srcId="{552D705F-25D2-484B-8914-09A3768E4FA4}" destId="{FE557A40-F408-4BE2-B1C8-B4BBCF5B58BC}" srcOrd="3" destOrd="0" presId="urn:microsoft.com/office/officeart/2018/2/layout/IconCircleList"/>
    <dgm:cxn modelId="{CCB9F1BB-DDE0-498D-B933-4171DB101303}" type="presParOf" srcId="{A0A9E1B2-9C5B-4188-A936-E95B1B8E19D3}" destId="{D03FF2C1-E44C-40F6-B587-B6A7E1ACFF80}" srcOrd="7" destOrd="0" presId="urn:microsoft.com/office/officeart/2018/2/layout/IconCircleList"/>
    <dgm:cxn modelId="{E4D71C99-149E-4625-BEC3-395CC318D2BC}" type="presParOf" srcId="{A0A9E1B2-9C5B-4188-A936-E95B1B8E19D3}" destId="{319080DF-DBE1-4C6D-9690-4B8E122E1F41}" srcOrd="8" destOrd="0" presId="urn:microsoft.com/office/officeart/2018/2/layout/IconCircleList"/>
    <dgm:cxn modelId="{AAE0BFF6-F7B4-4970-AEFE-C6B3E9147E82}" type="presParOf" srcId="{319080DF-DBE1-4C6D-9690-4B8E122E1F41}" destId="{6BF01585-580B-4E2F-B560-2FE8EE51FEB3}" srcOrd="0" destOrd="0" presId="urn:microsoft.com/office/officeart/2018/2/layout/IconCircleList"/>
    <dgm:cxn modelId="{D461A9CF-91C4-4CC7-8456-DACC3C8637D2}" type="presParOf" srcId="{319080DF-DBE1-4C6D-9690-4B8E122E1F41}" destId="{3FB8478B-BC91-4B41-8E1A-ECA8568E5A8F}" srcOrd="1" destOrd="0" presId="urn:microsoft.com/office/officeart/2018/2/layout/IconCircleList"/>
    <dgm:cxn modelId="{5D080822-B820-4B7C-BE86-BDB135989B6B}" type="presParOf" srcId="{319080DF-DBE1-4C6D-9690-4B8E122E1F41}" destId="{1A5AB8B2-6204-49C0-A721-B001FA313A38}" srcOrd="2" destOrd="0" presId="urn:microsoft.com/office/officeart/2018/2/layout/IconCircleList"/>
    <dgm:cxn modelId="{351A4A9C-82F2-4866-987D-CF47D2747F63}" type="presParOf" srcId="{319080DF-DBE1-4C6D-9690-4B8E122E1F41}" destId="{B49A0291-5CE3-4FB9-BD83-D10156AB88CE}" srcOrd="3" destOrd="0" presId="urn:microsoft.com/office/officeart/2018/2/layout/IconCircleList"/>
    <dgm:cxn modelId="{73CAC87C-F1F0-4BFF-A898-75E4C4496D61}" type="presParOf" srcId="{A0A9E1B2-9C5B-4188-A936-E95B1B8E19D3}" destId="{DED77948-578C-4261-89DE-5A11F9532EA1}" srcOrd="9" destOrd="0" presId="urn:microsoft.com/office/officeart/2018/2/layout/IconCircleList"/>
    <dgm:cxn modelId="{A387A6CF-E459-4E69-9148-E516857A3C9D}" type="presParOf" srcId="{A0A9E1B2-9C5B-4188-A936-E95B1B8E19D3}" destId="{674FC746-6A7F-4F11-BFD5-F2A75B01BE64}" srcOrd="10" destOrd="0" presId="urn:microsoft.com/office/officeart/2018/2/layout/IconCircleList"/>
    <dgm:cxn modelId="{19CCABB5-3ABB-4B6C-BD52-E4FA4668E54D}" type="presParOf" srcId="{674FC746-6A7F-4F11-BFD5-F2A75B01BE64}" destId="{8F4A61CA-3B12-4865-80DC-0BBFF41A65B0}" srcOrd="0" destOrd="0" presId="urn:microsoft.com/office/officeart/2018/2/layout/IconCircleList"/>
    <dgm:cxn modelId="{1DB005B7-CD4D-45BB-A98B-92A4C045B433}" type="presParOf" srcId="{674FC746-6A7F-4F11-BFD5-F2A75B01BE64}" destId="{9FA2CED9-545E-40E5-8B11-5C2644148D16}" srcOrd="1" destOrd="0" presId="urn:microsoft.com/office/officeart/2018/2/layout/IconCircleList"/>
    <dgm:cxn modelId="{D8061A91-E99A-4D5E-8648-176CDF61CF80}" type="presParOf" srcId="{674FC746-6A7F-4F11-BFD5-F2A75B01BE64}" destId="{9DE88CA1-DE5B-4527-80E2-3FBDE1481336}" srcOrd="2" destOrd="0" presId="urn:microsoft.com/office/officeart/2018/2/layout/IconCircleList"/>
    <dgm:cxn modelId="{B3845582-2658-4A36-B95B-18077151A185}" type="presParOf" srcId="{674FC746-6A7F-4F11-BFD5-F2A75B01BE64}" destId="{E39A61B3-1B93-470E-A039-0EB465C270A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44A98-43E2-DF49-8ED6-B2F283739664}">
      <dsp:nvSpPr>
        <dsp:cNvPr id="0" name=""/>
        <dsp:cNvSpPr/>
      </dsp:nvSpPr>
      <dsp:spPr>
        <a:xfrm>
          <a:off x="0" y="228537"/>
          <a:ext cx="5098256" cy="201599"/>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32B61-0F4D-D447-9E89-1C8C85637033}">
      <dsp:nvSpPr>
        <dsp:cNvPr id="0" name=""/>
        <dsp:cNvSpPr/>
      </dsp:nvSpPr>
      <dsp:spPr>
        <a:xfrm>
          <a:off x="254912" y="110457"/>
          <a:ext cx="3568779" cy="2361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Problem Statement of Image Caption Retrieval</a:t>
          </a:r>
        </a:p>
      </dsp:txBody>
      <dsp:txXfrm>
        <a:off x="266440" y="121985"/>
        <a:ext cx="3545723" cy="213104"/>
      </dsp:txXfrm>
    </dsp:sp>
    <dsp:sp modelId="{C7C91B15-64CB-114D-B662-96E73CE86FC6}">
      <dsp:nvSpPr>
        <dsp:cNvPr id="0" name=""/>
        <dsp:cNvSpPr/>
      </dsp:nvSpPr>
      <dsp:spPr>
        <a:xfrm>
          <a:off x="0" y="591417"/>
          <a:ext cx="5098256" cy="201599"/>
        </a:xfrm>
        <a:prstGeom prst="rect">
          <a:avLst/>
        </a:prstGeom>
        <a:solidFill>
          <a:schemeClr val="lt1">
            <a:alpha val="90000"/>
            <a:hueOff val="0"/>
            <a:satOff val="0"/>
            <a:lumOff val="0"/>
            <a:alphaOff val="0"/>
          </a:schemeClr>
        </a:solidFill>
        <a:ln w="15875" cap="flat" cmpd="sng" algn="ctr">
          <a:solidFill>
            <a:schemeClr val="accent2">
              <a:hueOff val="4880"/>
              <a:satOff val="-3360"/>
              <a:lumOff val="-858"/>
              <a:alphaOff val="0"/>
            </a:schemeClr>
          </a:solidFill>
          <a:prstDash val="solid"/>
        </a:ln>
        <a:effectLst/>
      </dsp:spPr>
      <dsp:style>
        <a:lnRef idx="2">
          <a:scrgbClr r="0" g="0" b="0"/>
        </a:lnRef>
        <a:fillRef idx="1">
          <a:scrgbClr r="0" g="0" b="0"/>
        </a:fillRef>
        <a:effectRef idx="0">
          <a:scrgbClr r="0" g="0" b="0"/>
        </a:effectRef>
        <a:fontRef idx="minor"/>
      </dsp:style>
    </dsp:sp>
    <dsp:sp modelId="{D136079D-98D7-FA4A-9CC9-DB7EB765DAF9}">
      <dsp:nvSpPr>
        <dsp:cNvPr id="0" name=""/>
        <dsp:cNvSpPr/>
      </dsp:nvSpPr>
      <dsp:spPr>
        <a:xfrm>
          <a:off x="254912" y="473337"/>
          <a:ext cx="3568779" cy="236160"/>
        </a:xfrm>
        <a:prstGeom prst="roundRect">
          <a:avLst/>
        </a:prstGeom>
        <a:solidFill>
          <a:schemeClr val="accent2">
            <a:hueOff val="4880"/>
            <a:satOff val="-3360"/>
            <a:lumOff val="-85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Datasets</a:t>
          </a:r>
        </a:p>
      </dsp:txBody>
      <dsp:txXfrm>
        <a:off x="266440" y="484865"/>
        <a:ext cx="3545723" cy="213104"/>
      </dsp:txXfrm>
    </dsp:sp>
    <dsp:sp modelId="{76F763B3-9FBF-C34A-9902-9EE903970B67}">
      <dsp:nvSpPr>
        <dsp:cNvPr id="0" name=""/>
        <dsp:cNvSpPr/>
      </dsp:nvSpPr>
      <dsp:spPr>
        <a:xfrm>
          <a:off x="0" y="954297"/>
          <a:ext cx="5098256" cy="466199"/>
        </a:xfrm>
        <a:prstGeom prst="rect">
          <a:avLst/>
        </a:prstGeom>
        <a:solidFill>
          <a:schemeClr val="lt1">
            <a:alpha val="90000"/>
            <a:hueOff val="0"/>
            <a:satOff val="0"/>
            <a:lumOff val="0"/>
            <a:alphaOff val="0"/>
          </a:schemeClr>
        </a:solidFill>
        <a:ln w="15875" cap="flat" cmpd="sng" algn="ctr">
          <a:solidFill>
            <a:schemeClr val="accent2">
              <a:hueOff val="9759"/>
              <a:satOff val="-6719"/>
              <a:lumOff val="-17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166624" rIns="3956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Model Explored</a:t>
          </a:r>
        </a:p>
        <a:p>
          <a:pPr marL="57150" lvl="1" indent="-57150" algn="l" defTabSz="355600">
            <a:lnSpc>
              <a:spcPct val="90000"/>
            </a:lnSpc>
            <a:spcBef>
              <a:spcPct val="0"/>
            </a:spcBef>
            <a:spcAft>
              <a:spcPct val="15000"/>
            </a:spcAft>
            <a:buChar char="•"/>
          </a:pPr>
          <a:r>
            <a:rPr lang="en-US" sz="800" kern="1200"/>
            <a:t>Results</a:t>
          </a:r>
        </a:p>
      </dsp:txBody>
      <dsp:txXfrm>
        <a:off x="0" y="954297"/>
        <a:ext cx="5098256" cy="466199"/>
      </dsp:txXfrm>
    </dsp:sp>
    <dsp:sp modelId="{059892C4-01E4-8C43-973A-028A1FBB6D0A}">
      <dsp:nvSpPr>
        <dsp:cNvPr id="0" name=""/>
        <dsp:cNvSpPr/>
      </dsp:nvSpPr>
      <dsp:spPr>
        <a:xfrm>
          <a:off x="254912" y="836217"/>
          <a:ext cx="3568779" cy="236160"/>
        </a:xfrm>
        <a:prstGeom prst="roundRect">
          <a:avLst/>
        </a:prstGeom>
        <a:solidFill>
          <a:schemeClr val="accent2">
            <a:hueOff val="9759"/>
            <a:satOff val="-6719"/>
            <a:lumOff val="-17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Image Caption Retrieval</a:t>
          </a:r>
        </a:p>
      </dsp:txBody>
      <dsp:txXfrm>
        <a:off x="266440" y="847745"/>
        <a:ext cx="3545723" cy="213104"/>
      </dsp:txXfrm>
    </dsp:sp>
    <dsp:sp modelId="{418A0E34-AF29-7E45-A282-2C1ED5F55947}">
      <dsp:nvSpPr>
        <dsp:cNvPr id="0" name=""/>
        <dsp:cNvSpPr/>
      </dsp:nvSpPr>
      <dsp:spPr>
        <a:xfrm>
          <a:off x="0" y="1581777"/>
          <a:ext cx="5098256" cy="730799"/>
        </a:xfrm>
        <a:prstGeom prst="rect">
          <a:avLst/>
        </a:prstGeom>
        <a:solidFill>
          <a:schemeClr val="lt1">
            <a:alpha val="90000"/>
            <a:hueOff val="0"/>
            <a:satOff val="0"/>
            <a:lumOff val="0"/>
            <a:alphaOff val="0"/>
          </a:schemeClr>
        </a:solidFill>
        <a:ln w="15875" cap="flat" cmpd="sng" algn="ctr">
          <a:solidFill>
            <a:schemeClr val="accent2">
              <a:hueOff val="14639"/>
              <a:satOff val="-10079"/>
              <a:lumOff val="-2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166624" rIns="3956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Data Pre-processing</a:t>
          </a:r>
        </a:p>
        <a:p>
          <a:pPr marL="57150" lvl="1" indent="-57150" algn="l" defTabSz="355600">
            <a:lnSpc>
              <a:spcPct val="90000"/>
            </a:lnSpc>
            <a:spcBef>
              <a:spcPct val="0"/>
            </a:spcBef>
            <a:spcAft>
              <a:spcPct val="15000"/>
            </a:spcAft>
            <a:buChar char="•"/>
          </a:pPr>
          <a:r>
            <a:rPr lang="en-US" sz="800" kern="1200"/>
            <a:t>Model Architecture</a:t>
          </a:r>
        </a:p>
        <a:p>
          <a:pPr marL="57150" lvl="1" indent="-57150" algn="l" defTabSz="355600">
            <a:lnSpc>
              <a:spcPct val="90000"/>
            </a:lnSpc>
            <a:spcBef>
              <a:spcPct val="0"/>
            </a:spcBef>
            <a:spcAft>
              <a:spcPct val="15000"/>
            </a:spcAft>
            <a:buChar char="•"/>
          </a:pPr>
          <a:r>
            <a:rPr lang="en-US" sz="800" kern="1200"/>
            <a:t>Model Explored</a:t>
          </a:r>
        </a:p>
        <a:p>
          <a:pPr marL="57150" lvl="1" indent="-57150" algn="l" defTabSz="355600">
            <a:lnSpc>
              <a:spcPct val="90000"/>
            </a:lnSpc>
            <a:spcBef>
              <a:spcPct val="0"/>
            </a:spcBef>
            <a:spcAft>
              <a:spcPct val="15000"/>
            </a:spcAft>
            <a:buChar char="•"/>
          </a:pPr>
          <a:r>
            <a:rPr lang="en-US" sz="800" kern="1200"/>
            <a:t>Evaluation Metrics</a:t>
          </a:r>
        </a:p>
      </dsp:txBody>
      <dsp:txXfrm>
        <a:off x="0" y="1581777"/>
        <a:ext cx="5098256" cy="730799"/>
      </dsp:txXfrm>
    </dsp:sp>
    <dsp:sp modelId="{2BCF2613-67DF-8548-87CB-D66BED679B8B}">
      <dsp:nvSpPr>
        <dsp:cNvPr id="0" name=""/>
        <dsp:cNvSpPr/>
      </dsp:nvSpPr>
      <dsp:spPr>
        <a:xfrm>
          <a:off x="254912" y="1463697"/>
          <a:ext cx="3568779" cy="236160"/>
        </a:xfrm>
        <a:prstGeom prst="roundRect">
          <a:avLst/>
        </a:prstGeom>
        <a:solidFill>
          <a:schemeClr val="accent2">
            <a:hueOff val="14639"/>
            <a:satOff val="-10079"/>
            <a:lumOff val="-25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Image Caption Generation</a:t>
          </a:r>
        </a:p>
      </dsp:txBody>
      <dsp:txXfrm>
        <a:off x="266440" y="1475225"/>
        <a:ext cx="3545723" cy="213104"/>
      </dsp:txXfrm>
    </dsp:sp>
    <dsp:sp modelId="{E059E446-FB7A-804D-9EDD-483F023123DE}">
      <dsp:nvSpPr>
        <dsp:cNvPr id="0" name=""/>
        <dsp:cNvSpPr/>
      </dsp:nvSpPr>
      <dsp:spPr>
        <a:xfrm>
          <a:off x="0" y="2473857"/>
          <a:ext cx="5098256" cy="201599"/>
        </a:xfrm>
        <a:prstGeom prst="rect">
          <a:avLst/>
        </a:prstGeom>
        <a:solidFill>
          <a:schemeClr val="lt1">
            <a:alpha val="90000"/>
            <a:hueOff val="0"/>
            <a:satOff val="0"/>
            <a:lumOff val="0"/>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dsp:style>
    </dsp:sp>
    <dsp:sp modelId="{701C9116-0807-E64F-B07D-A93EEBE49D71}">
      <dsp:nvSpPr>
        <dsp:cNvPr id="0" name=""/>
        <dsp:cNvSpPr/>
      </dsp:nvSpPr>
      <dsp:spPr>
        <a:xfrm>
          <a:off x="254912" y="2355777"/>
          <a:ext cx="3568779" cy="23616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Key Learnings</a:t>
          </a:r>
        </a:p>
      </dsp:txBody>
      <dsp:txXfrm>
        <a:off x="266440" y="2367305"/>
        <a:ext cx="3545723" cy="213104"/>
      </dsp:txXfrm>
    </dsp:sp>
    <dsp:sp modelId="{B171CBE0-C7C6-984E-85DD-0321EB769E8D}">
      <dsp:nvSpPr>
        <dsp:cNvPr id="0" name=""/>
        <dsp:cNvSpPr/>
      </dsp:nvSpPr>
      <dsp:spPr>
        <a:xfrm>
          <a:off x="0" y="2836737"/>
          <a:ext cx="5098256" cy="201599"/>
        </a:xfrm>
        <a:prstGeom prst="rect">
          <a:avLst/>
        </a:prstGeom>
        <a:solidFill>
          <a:schemeClr val="lt1">
            <a:alpha val="90000"/>
            <a:hueOff val="0"/>
            <a:satOff val="0"/>
            <a:lumOff val="0"/>
            <a:alphaOff val="0"/>
          </a:schemeClr>
        </a:solidFill>
        <a:ln w="15875" cap="flat" cmpd="sng" algn="ctr">
          <a:solidFill>
            <a:schemeClr val="accent2">
              <a:hueOff val="24399"/>
              <a:satOff val="-16798"/>
              <a:lumOff val="-4289"/>
              <a:alphaOff val="0"/>
            </a:schemeClr>
          </a:solidFill>
          <a:prstDash val="solid"/>
        </a:ln>
        <a:effectLst/>
      </dsp:spPr>
      <dsp:style>
        <a:lnRef idx="2">
          <a:scrgbClr r="0" g="0" b="0"/>
        </a:lnRef>
        <a:fillRef idx="1">
          <a:scrgbClr r="0" g="0" b="0"/>
        </a:fillRef>
        <a:effectRef idx="0">
          <a:scrgbClr r="0" g="0" b="0"/>
        </a:effectRef>
        <a:fontRef idx="minor"/>
      </dsp:style>
    </dsp:sp>
    <dsp:sp modelId="{9A6BEEEC-524E-D844-9153-E8774093F8CB}">
      <dsp:nvSpPr>
        <dsp:cNvPr id="0" name=""/>
        <dsp:cNvSpPr/>
      </dsp:nvSpPr>
      <dsp:spPr>
        <a:xfrm>
          <a:off x="254912" y="2718656"/>
          <a:ext cx="3568779" cy="236160"/>
        </a:xfrm>
        <a:prstGeom prst="roundRect">
          <a:avLst/>
        </a:prstGeom>
        <a:solidFill>
          <a:schemeClr val="accent2">
            <a:hueOff val="24399"/>
            <a:satOff val="-16798"/>
            <a:lumOff val="-42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Challenges</a:t>
          </a:r>
        </a:p>
      </dsp:txBody>
      <dsp:txXfrm>
        <a:off x="266440" y="2730184"/>
        <a:ext cx="3545723" cy="213104"/>
      </dsp:txXfrm>
    </dsp:sp>
    <dsp:sp modelId="{21F3EEA7-CE3F-7F49-897A-9647752EA108}">
      <dsp:nvSpPr>
        <dsp:cNvPr id="0" name=""/>
        <dsp:cNvSpPr/>
      </dsp:nvSpPr>
      <dsp:spPr>
        <a:xfrm>
          <a:off x="0" y="3199617"/>
          <a:ext cx="5098256" cy="201599"/>
        </a:xfrm>
        <a:prstGeom prst="rect">
          <a:avLst/>
        </a:prstGeom>
        <a:solidFill>
          <a:schemeClr val="lt1">
            <a:alpha val="90000"/>
            <a:hueOff val="0"/>
            <a:satOff val="0"/>
            <a:lumOff val="0"/>
            <a:alphaOff val="0"/>
          </a:schemeClr>
        </a:solidFill>
        <a:ln w="15875" cap="flat" cmpd="sng" algn="ctr">
          <a:solidFill>
            <a:schemeClr val="accent2">
              <a:hueOff val="29278"/>
              <a:satOff val="-20157"/>
              <a:lumOff val="-5147"/>
              <a:alphaOff val="0"/>
            </a:schemeClr>
          </a:solidFill>
          <a:prstDash val="solid"/>
        </a:ln>
        <a:effectLst/>
      </dsp:spPr>
      <dsp:style>
        <a:lnRef idx="2">
          <a:scrgbClr r="0" g="0" b="0"/>
        </a:lnRef>
        <a:fillRef idx="1">
          <a:scrgbClr r="0" g="0" b="0"/>
        </a:fillRef>
        <a:effectRef idx="0">
          <a:scrgbClr r="0" g="0" b="0"/>
        </a:effectRef>
        <a:fontRef idx="minor"/>
      </dsp:style>
    </dsp:sp>
    <dsp:sp modelId="{B0A8B6A3-468F-1F4E-9291-A0F9266BF830}">
      <dsp:nvSpPr>
        <dsp:cNvPr id="0" name=""/>
        <dsp:cNvSpPr/>
      </dsp:nvSpPr>
      <dsp:spPr>
        <a:xfrm>
          <a:off x="254912" y="3081537"/>
          <a:ext cx="3568779" cy="236160"/>
        </a:xfrm>
        <a:prstGeom prst="roundRect">
          <a:avLst/>
        </a:prstGeom>
        <a:solidFill>
          <a:schemeClr val="accent2">
            <a:hueOff val="29278"/>
            <a:satOff val="-20157"/>
            <a:lumOff val="-5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Future Direction</a:t>
          </a:r>
        </a:p>
      </dsp:txBody>
      <dsp:txXfrm>
        <a:off x="266440" y="3093065"/>
        <a:ext cx="3545723" cy="213104"/>
      </dsp:txXfrm>
    </dsp:sp>
    <dsp:sp modelId="{334E3DCF-5D82-0943-9364-52A350D71C4F}">
      <dsp:nvSpPr>
        <dsp:cNvPr id="0" name=""/>
        <dsp:cNvSpPr/>
      </dsp:nvSpPr>
      <dsp:spPr>
        <a:xfrm>
          <a:off x="0" y="3562497"/>
          <a:ext cx="5098256" cy="201599"/>
        </a:xfrm>
        <a:prstGeom prst="rect">
          <a:avLst/>
        </a:prstGeom>
        <a:solidFill>
          <a:schemeClr val="lt1">
            <a:alpha val="90000"/>
            <a:hueOff val="0"/>
            <a:satOff val="0"/>
            <a:lumOff val="0"/>
            <a:alphaOff val="0"/>
          </a:schemeClr>
        </a:solidFill>
        <a:ln w="15875" cap="flat" cmpd="sng" algn="ctr">
          <a:solidFill>
            <a:schemeClr val="accent2">
              <a:hueOff val="34158"/>
              <a:satOff val="-23517"/>
              <a:lumOff val="-6005"/>
              <a:alphaOff val="0"/>
            </a:schemeClr>
          </a:solidFill>
          <a:prstDash val="solid"/>
        </a:ln>
        <a:effectLst/>
      </dsp:spPr>
      <dsp:style>
        <a:lnRef idx="2">
          <a:scrgbClr r="0" g="0" b="0"/>
        </a:lnRef>
        <a:fillRef idx="1">
          <a:scrgbClr r="0" g="0" b="0"/>
        </a:fillRef>
        <a:effectRef idx="0">
          <a:scrgbClr r="0" g="0" b="0"/>
        </a:effectRef>
        <a:fontRef idx="minor"/>
      </dsp:style>
    </dsp:sp>
    <dsp:sp modelId="{ED2F47F9-CB61-0E40-A973-430B02DF9B03}">
      <dsp:nvSpPr>
        <dsp:cNvPr id="0" name=""/>
        <dsp:cNvSpPr/>
      </dsp:nvSpPr>
      <dsp:spPr>
        <a:xfrm>
          <a:off x="254912" y="3444417"/>
          <a:ext cx="3568779" cy="236160"/>
        </a:xfrm>
        <a:prstGeom prst="roundRect">
          <a:avLst/>
        </a:prstGeom>
        <a:solidFill>
          <a:schemeClr val="accent2">
            <a:hueOff val="34158"/>
            <a:satOff val="-23517"/>
            <a:lumOff val="-60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Model Deployment</a:t>
          </a:r>
        </a:p>
      </dsp:txBody>
      <dsp:txXfrm>
        <a:off x="266440" y="3455945"/>
        <a:ext cx="3545723" cy="213104"/>
      </dsp:txXfrm>
    </dsp:sp>
    <dsp:sp modelId="{1268A60E-6FF6-7745-B91B-BE9455D42A75}">
      <dsp:nvSpPr>
        <dsp:cNvPr id="0" name=""/>
        <dsp:cNvSpPr/>
      </dsp:nvSpPr>
      <dsp:spPr>
        <a:xfrm>
          <a:off x="0" y="3925377"/>
          <a:ext cx="5098256" cy="201599"/>
        </a:xfrm>
        <a:prstGeom prst="rect">
          <a:avLst/>
        </a:prstGeom>
        <a:solidFill>
          <a:schemeClr val="lt1">
            <a:alpha val="90000"/>
            <a:hueOff val="0"/>
            <a:satOff val="0"/>
            <a:lumOff val="0"/>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sp>
    <dsp:sp modelId="{0E9466D4-3B2E-C847-AC50-5252CF9340AC}">
      <dsp:nvSpPr>
        <dsp:cNvPr id="0" name=""/>
        <dsp:cNvSpPr/>
      </dsp:nvSpPr>
      <dsp:spPr>
        <a:xfrm>
          <a:off x="254912" y="3807297"/>
          <a:ext cx="3568779" cy="2361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355600">
            <a:lnSpc>
              <a:spcPct val="90000"/>
            </a:lnSpc>
            <a:spcBef>
              <a:spcPct val="0"/>
            </a:spcBef>
            <a:spcAft>
              <a:spcPct val="35000"/>
            </a:spcAft>
            <a:buNone/>
          </a:pPr>
          <a:r>
            <a:rPr lang="en-US" sz="800" kern="1200"/>
            <a:t>Contribution</a:t>
          </a:r>
        </a:p>
      </dsp:txBody>
      <dsp:txXfrm>
        <a:off x="266440" y="3818825"/>
        <a:ext cx="3545723" cy="21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50883-77D0-4E90-8629-5C66ABD5FE01}">
      <dsp:nvSpPr>
        <dsp:cNvPr id="0" name=""/>
        <dsp:cNvSpPr/>
      </dsp:nvSpPr>
      <dsp:spPr>
        <a:xfrm>
          <a:off x="0" y="96215"/>
          <a:ext cx="7095900" cy="5510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9F849-BFA7-446D-9ED0-716529C2467C}">
      <dsp:nvSpPr>
        <dsp:cNvPr id="0" name=""/>
        <dsp:cNvSpPr/>
      </dsp:nvSpPr>
      <dsp:spPr>
        <a:xfrm>
          <a:off x="166693" y="220202"/>
          <a:ext cx="303079" cy="303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DE33F-8450-4607-9CA5-DA2105DA371D}">
      <dsp:nvSpPr>
        <dsp:cNvPr id="0" name=""/>
        <dsp:cNvSpPr/>
      </dsp:nvSpPr>
      <dsp:spPr>
        <a:xfrm>
          <a:off x="636466" y="96215"/>
          <a:ext cx="6459433" cy="551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320" tIns="58320" rIns="58320" bIns="58320" numCol="1" spcCol="1270" anchor="ctr" anchorCtr="0">
          <a:noAutofit/>
        </a:bodyPr>
        <a:lstStyle/>
        <a:p>
          <a:pPr marL="0" lvl="0" indent="0" algn="l" defTabSz="622300">
            <a:lnSpc>
              <a:spcPct val="100000"/>
            </a:lnSpc>
            <a:spcBef>
              <a:spcPct val="0"/>
            </a:spcBef>
            <a:spcAft>
              <a:spcPct val="35000"/>
            </a:spcAft>
            <a:buNone/>
          </a:pPr>
          <a:r>
            <a:rPr lang="en-US" sz="1400" b="1" kern="1200" dirty="0"/>
            <a:t>Encoder: </a:t>
          </a:r>
          <a:r>
            <a:rPr lang="en-US" sz="1400" kern="1200" dirty="0"/>
            <a:t>Convolutional Neural Networks (CNN) - ResNet50/CLIP is used to extract the features from the image.</a:t>
          </a:r>
        </a:p>
      </dsp:txBody>
      <dsp:txXfrm>
        <a:off x="636466" y="96215"/>
        <a:ext cx="6459433" cy="551053"/>
      </dsp:txXfrm>
    </dsp:sp>
    <dsp:sp modelId="{AE842275-A01E-449A-A636-E47CB5E7A842}">
      <dsp:nvSpPr>
        <dsp:cNvPr id="0" name=""/>
        <dsp:cNvSpPr/>
      </dsp:nvSpPr>
      <dsp:spPr>
        <a:xfrm>
          <a:off x="0" y="752231"/>
          <a:ext cx="7095900" cy="5510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FB5C9-114E-439B-A5F6-60CDC76928D9}">
      <dsp:nvSpPr>
        <dsp:cNvPr id="0" name=""/>
        <dsp:cNvSpPr/>
      </dsp:nvSpPr>
      <dsp:spPr>
        <a:xfrm>
          <a:off x="166693" y="876218"/>
          <a:ext cx="303079" cy="303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C58FE-C4E4-4F43-BB0D-847EADB1B4CA}">
      <dsp:nvSpPr>
        <dsp:cNvPr id="0" name=""/>
        <dsp:cNvSpPr/>
      </dsp:nvSpPr>
      <dsp:spPr>
        <a:xfrm>
          <a:off x="636466" y="752231"/>
          <a:ext cx="6459433" cy="551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320" tIns="58320" rIns="58320" bIns="58320" numCol="1" spcCol="1270" anchor="ctr" anchorCtr="0">
          <a:noAutofit/>
        </a:bodyPr>
        <a:lstStyle/>
        <a:p>
          <a:pPr marL="0" lvl="0" indent="0" algn="l" defTabSz="622300">
            <a:lnSpc>
              <a:spcPct val="100000"/>
            </a:lnSpc>
            <a:spcBef>
              <a:spcPct val="0"/>
            </a:spcBef>
            <a:spcAft>
              <a:spcPct val="35000"/>
            </a:spcAft>
            <a:buNone/>
          </a:pPr>
          <a:r>
            <a:rPr lang="en-US" sz="1400" b="1" kern="1200"/>
            <a:t>Decoder: </a:t>
          </a:r>
          <a:r>
            <a:rPr lang="en-US" sz="1400" kern="1200"/>
            <a:t>Long short-term memory (LSTM) with multi-head attention model used to caption the image based on features extracted from the encoder.</a:t>
          </a:r>
        </a:p>
      </dsp:txBody>
      <dsp:txXfrm>
        <a:off x="636466" y="752231"/>
        <a:ext cx="6459433" cy="551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15002-0439-44F3-9278-47C7FDE626FA}">
      <dsp:nvSpPr>
        <dsp:cNvPr id="0" name=""/>
        <dsp:cNvSpPr/>
      </dsp:nvSpPr>
      <dsp:spPr>
        <a:xfrm>
          <a:off x="269181" y="692477"/>
          <a:ext cx="722219" cy="7222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EF690-04FF-4070-B854-32EEEDE2E97A}">
      <dsp:nvSpPr>
        <dsp:cNvPr id="0" name=""/>
        <dsp:cNvSpPr/>
      </dsp:nvSpPr>
      <dsp:spPr>
        <a:xfrm>
          <a:off x="420847" y="844143"/>
          <a:ext cx="418887" cy="418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B8D3E-9382-443C-8418-9CD0F68C47B5}">
      <dsp:nvSpPr>
        <dsp:cNvPr id="0" name=""/>
        <dsp:cNvSpPr/>
      </dsp:nvSpPr>
      <dsp:spPr>
        <a:xfrm>
          <a:off x="1146162" y="692477"/>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Multimodal Learning: Integrates text, vision, and audio to deliver context-aware captioning, enhancing AR/VR experiences, robotics, and autonomous systems.</a:t>
          </a:r>
        </a:p>
      </dsp:txBody>
      <dsp:txXfrm>
        <a:off x="1146162" y="692477"/>
        <a:ext cx="1702374" cy="722219"/>
      </dsp:txXfrm>
    </dsp:sp>
    <dsp:sp modelId="{45F8BC12-0A24-4D21-9F82-F958B5E0ADDC}">
      <dsp:nvSpPr>
        <dsp:cNvPr id="0" name=""/>
        <dsp:cNvSpPr/>
      </dsp:nvSpPr>
      <dsp:spPr>
        <a:xfrm>
          <a:off x="3145162" y="692477"/>
          <a:ext cx="722219" cy="722219"/>
        </a:xfrm>
        <a:prstGeom prst="ellipse">
          <a:avLst/>
        </a:prstGeom>
        <a:solidFill>
          <a:schemeClr val="accent2">
            <a:hueOff val="7808"/>
            <a:satOff val="-5375"/>
            <a:lumOff val="-1373"/>
            <a:alphaOff val="0"/>
          </a:schemeClr>
        </a:solidFill>
        <a:ln>
          <a:noFill/>
        </a:ln>
        <a:effectLst/>
      </dsp:spPr>
      <dsp:style>
        <a:lnRef idx="0">
          <a:scrgbClr r="0" g="0" b="0"/>
        </a:lnRef>
        <a:fillRef idx="1">
          <a:scrgbClr r="0" g="0" b="0"/>
        </a:fillRef>
        <a:effectRef idx="0">
          <a:scrgbClr r="0" g="0" b="0"/>
        </a:effectRef>
        <a:fontRef idx="minor"/>
      </dsp:style>
    </dsp:sp>
    <dsp:sp modelId="{A294910F-6B48-4339-AFA5-13CD5865AE7B}">
      <dsp:nvSpPr>
        <dsp:cNvPr id="0" name=""/>
        <dsp:cNvSpPr/>
      </dsp:nvSpPr>
      <dsp:spPr>
        <a:xfrm>
          <a:off x="3296828" y="844143"/>
          <a:ext cx="418887" cy="418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59713F-F910-48EF-9BD5-F0EF52D7493C}">
      <dsp:nvSpPr>
        <dsp:cNvPr id="0" name=""/>
        <dsp:cNvSpPr/>
      </dsp:nvSpPr>
      <dsp:spPr>
        <a:xfrm>
          <a:off x="4022143" y="692477"/>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Self-Supervised &amp; Few-Shot Learning: Reduces reliance on extensive labeled datasets through self-supervised pretraining and few-shot adaptation, ideal for low-resource fields like medical imaging.</a:t>
          </a:r>
        </a:p>
      </dsp:txBody>
      <dsp:txXfrm>
        <a:off x="4022143" y="692477"/>
        <a:ext cx="1702374" cy="722219"/>
      </dsp:txXfrm>
    </dsp:sp>
    <dsp:sp modelId="{454940CF-55DB-4903-98E3-140D5B44A50C}">
      <dsp:nvSpPr>
        <dsp:cNvPr id="0" name=""/>
        <dsp:cNvSpPr/>
      </dsp:nvSpPr>
      <dsp:spPr>
        <a:xfrm>
          <a:off x="6021143" y="692477"/>
          <a:ext cx="722219" cy="722219"/>
        </a:xfrm>
        <a:prstGeom prst="ellipse">
          <a:avLst/>
        </a:prstGeom>
        <a:solidFill>
          <a:schemeClr val="accent2">
            <a:hueOff val="15615"/>
            <a:satOff val="-10750"/>
            <a:lumOff val="-2745"/>
            <a:alphaOff val="0"/>
          </a:schemeClr>
        </a:solidFill>
        <a:ln>
          <a:noFill/>
        </a:ln>
        <a:effectLst/>
      </dsp:spPr>
      <dsp:style>
        <a:lnRef idx="0">
          <a:scrgbClr r="0" g="0" b="0"/>
        </a:lnRef>
        <a:fillRef idx="1">
          <a:scrgbClr r="0" g="0" b="0"/>
        </a:fillRef>
        <a:effectRef idx="0">
          <a:scrgbClr r="0" g="0" b="0"/>
        </a:effectRef>
        <a:fontRef idx="minor"/>
      </dsp:style>
    </dsp:sp>
    <dsp:sp modelId="{47D25C7B-7EBA-4592-AF00-BFCCCBCC0F3E}">
      <dsp:nvSpPr>
        <dsp:cNvPr id="0" name=""/>
        <dsp:cNvSpPr/>
      </dsp:nvSpPr>
      <dsp:spPr>
        <a:xfrm>
          <a:off x="6172809" y="844143"/>
          <a:ext cx="418887" cy="418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D93EFF-627B-4252-8EA1-CC9DFB37AF3D}">
      <dsp:nvSpPr>
        <dsp:cNvPr id="0" name=""/>
        <dsp:cNvSpPr/>
      </dsp:nvSpPr>
      <dsp:spPr>
        <a:xfrm>
          <a:off x="6898124" y="692477"/>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Efficient Real-Time Inference: Optimizes models for mobile and edge devices using quantization, distillation, and lightweight CNNs, supporting assistive technologies for the visually impaired.</a:t>
          </a:r>
        </a:p>
      </dsp:txBody>
      <dsp:txXfrm>
        <a:off x="6898124" y="692477"/>
        <a:ext cx="1702374" cy="722219"/>
      </dsp:txXfrm>
    </dsp:sp>
    <dsp:sp modelId="{56B3F885-EEFE-4F90-860E-391BCE044D62}">
      <dsp:nvSpPr>
        <dsp:cNvPr id="0" name=""/>
        <dsp:cNvSpPr/>
      </dsp:nvSpPr>
      <dsp:spPr>
        <a:xfrm>
          <a:off x="269181" y="1994211"/>
          <a:ext cx="722219" cy="722219"/>
        </a:xfrm>
        <a:prstGeom prst="ellipse">
          <a:avLst/>
        </a:prstGeom>
        <a:solidFill>
          <a:schemeClr val="accent2">
            <a:hueOff val="23423"/>
            <a:satOff val="-16126"/>
            <a:lumOff val="-4118"/>
            <a:alphaOff val="0"/>
          </a:schemeClr>
        </a:solidFill>
        <a:ln>
          <a:noFill/>
        </a:ln>
        <a:effectLst/>
      </dsp:spPr>
      <dsp:style>
        <a:lnRef idx="0">
          <a:scrgbClr r="0" g="0" b="0"/>
        </a:lnRef>
        <a:fillRef idx="1">
          <a:scrgbClr r="0" g="0" b="0"/>
        </a:fillRef>
        <a:effectRef idx="0">
          <a:scrgbClr r="0" g="0" b="0"/>
        </a:effectRef>
        <a:fontRef idx="minor"/>
      </dsp:style>
    </dsp:sp>
    <dsp:sp modelId="{995B8B65-89E2-4026-A6E2-BB079AD6B732}">
      <dsp:nvSpPr>
        <dsp:cNvPr id="0" name=""/>
        <dsp:cNvSpPr/>
      </dsp:nvSpPr>
      <dsp:spPr>
        <a:xfrm>
          <a:off x="420847" y="2145877"/>
          <a:ext cx="418887" cy="418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557A40-F408-4BE2-B1C8-B4BBCF5B58BC}">
      <dsp:nvSpPr>
        <dsp:cNvPr id="0" name=""/>
        <dsp:cNvSpPr/>
      </dsp:nvSpPr>
      <dsp:spPr>
        <a:xfrm>
          <a:off x="1146162" y="1994211"/>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Cross-Lingual &amp; Multilingual Captioning: Enables caption generation in multiple languages, enhancing global accessibility, travel apps, and multilingual content creation.</a:t>
          </a:r>
        </a:p>
      </dsp:txBody>
      <dsp:txXfrm>
        <a:off x="1146162" y="1994211"/>
        <a:ext cx="1702374" cy="722219"/>
      </dsp:txXfrm>
    </dsp:sp>
    <dsp:sp modelId="{6BF01585-580B-4E2F-B560-2FE8EE51FEB3}">
      <dsp:nvSpPr>
        <dsp:cNvPr id="0" name=""/>
        <dsp:cNvSpPr/>
      </dsp:nvSpPr>
      <dsp:spPr>
        <a:xfrm>
          <a:off x="3145162" y="1994211"/>
          <a:ext cx="722219" cy="722219"/>
        </a:xfrm>
        <a:prstGeom prst="ellipse">
          <a:avLst/>
        </a:prstGeom>
        <a:solidFill>
          <a:schemeClr val="accent2">
            <a:hueOff val="31230"/>
            <a:satOff val="-21501"/>
            <a:lumOff val="-5490"/>
            <a:alphaOff val="0"/>
          </a:schemeClr>
        </a:solidFill>
        <a:ln>
          <a:noFill/>
        </a:ln>
        <a:effectLst/>
      </dsp:spPr>
      <dsp:style>
        <a:lnRef idx="0">
          <a:scrgbClr r="0" g="0" b="0"/>
        </a:lnRef>
        <a:fillRef idx="1">
          <a:scrgbClr r="0" g="0" b="0"/>
        </a:fillRef>
        <a:effectRef idx="0">
          <a:scrgbClr r="0" g="0" b="0"/>
        </a:effectRef>
        <a:fontRef idx="minor"/>
      </dsp:style>
    </dsp:sp>
    <dsp:sp modelId="{3FB8478B-BC91-4B41-8E1A-ECA8568E5A8F}">
      <dsp:nvSpPr>
        <dsp:cNvPr id="0" name=""/>
        <dsp:cNvSpPr/>
      </dsp:nvSpPr>
      <dsp:spPr>
        <a:xfrm>
          <a:off x="3296828" y="2145877"/>
          <a:ext cx="418887" cy="418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9A0291-5CE3-4FB9-BD83-D10156AB88CE}">
      <dsp:nvSpPr>
        <dsp:cNvPr id="0" name=""/>
        <dsp:cNvSpPr/>
      </dsp:nvSpPr>
      <dsp:spPr>
        <a:xfrm>
          <a:off x="4022143" y="1994211"/>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Automated Content Tagging &amp; Search: Improves media platforms (e.g., YouTube, Instagram, TikTok) with automatic captioning, image indexing, and intelligent search capabilities.</a:t>
          </a:r>
        </a:p>
      </dsp:txBody>
      <dsp:txXfrm>
        <a:off x="4022143" y="1994211"/>
        <a:ext cx="1702374" cy="722219"/>
      </dsp:txXfrm>
    </dsp:sp>
    <dsp:sp modelId="{8F4A61CA-3B12-4865-80DC-0BBFF41A65B0}">
      <dsp:nvSpPr>
        <dsp:cNvPr id="0" name=""/>
        <dsp:cNvSpPr/>
      </dsp:nvSpPr>
      <dsp:spPr>
        <a:xfrm>
          <a:off x="6021143" y="1994211"/>
          <a:ext cx="722219" cy="722219"/>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9FA2CED9-545E-40E5-8B11-5C2644148D16}">
      <dsp:nvSpPr>
        <dsp:cNvPr id="0" name=""/>
        <dsp:cNvSpPr/>
      </dsp:nvSpPr>
      <dsp:spPr>
        <a:xfrm>
          <a:off x="6172809" y="2145877"/>
          <a:ext cx="418887" cy="418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9A61B3-1B93-470E-A039-0EB465C270AC}">
      <dsp:nvSpPr>
        <dsp:cNvPr id="0" name=""/>
        <dsp:cNvSpPr/>
      </dsp:nvSpPr>
      <dsp:spPr>
        <a:xfrm>
          <a:off x="6898124" y="1994211"/>
          <a:ext cx="1702374" cy="72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E-commerce &amp; Retail Integration: Enhances visual product search, catalog descriptions, and automated advertising through AI-generated captions.</a:t>
          </a:r>
        </a:p>
      </dsp:txBody>
      <dsp:txXfrm>
        <a:off x="6898124" y="1994211"/>
        <a:ext cx="1702374" cy="72221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5556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3903848eeb_4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7" name="Google Shape;117;g33903848ee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831ca42a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831ca42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831ca42a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831ca42a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3159bcba1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3159bcba1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3159bcba1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3159bcba1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3159bcba1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3159bcba1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3903848eeb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3903848ee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3903848eeb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3903848eeb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1590b11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331590b11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3903848eeb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3903848eeb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3159bcba1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3159bcba1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831ca42a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831ca42a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3831ca42a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3831ca42a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3831ca42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3831ca42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159bcba1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159bcba1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3903848eeb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3903848eeb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3903848eeb_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3903848eeb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3903848eeb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3903848eeb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3159bcba1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3159bcba1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57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3903848eeb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3903848eeb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3159bcba1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3159bcba1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3903848eeb_4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3903848eeb_4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903848eeb_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903848eeb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3903848eeb_4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3903848eeb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159bcba1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159bcba1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903848eeb_4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903848eeb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3903848eeb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33903848eeb_4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2bbb88e06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32bbb88e067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4c53b7f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324c53b7fb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32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3903848eeb_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3903848eeb_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3159bcba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3159bcba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2549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62019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218235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 name="Google Shape;1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7885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sp>
        <p:nvSpPr>
          <p:cNvPr id="20" name="Google Shape;20;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21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007745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802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15766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2/22/25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09799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2/22/25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15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2/22/25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292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2/22/25</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8266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57224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2/22/25</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7657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bb58-35-229-237-238.ngrok-free.app/" TargetMode="External"/><Relationship Id="rId5" Type="http://schemas.openxmlformats.org/officeDocument/2006/relationships/hyperlink" Target="https://huggingface.co/spaces/sravankumarmsb/mmrcs" TargetMode="External"/><Relationship Id="rId4" Type="http://schemas.openxmlformats.org/officeDocument/2006/relationships/hyperlink" Target="http://localhost:8501"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rinivivek/aiml"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brownlee/Datasets/releases/download/Flickr8k/Flickr8k_Dataset.zip"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github.com/awsaf49/flickr-" TargetMode="External"/><Relationship Id="rId4" Type="http://schemas.openxmlformats.org/officeDocument/2006/relationships/hyperlink" Target="https://github.com/jbrownlee/Datasets/releases/download/Flickr8k/Flickr8k_text.zi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
        <p:cNvGrpSpPr/>
        <p:nvPr/>
      </p:nvGrpSpPr>
      <p:grpSpPr>
        <a:xfrm>
          <a:off x="0" y="0"/>
          <a:ext cx="0" cy="0"/>
          <a:chOff x="0" y="0"/>
          <a:chExt cx="0" cy="0"/>
        </a:xfrm>
      </p:grpSpPr>
      <p:sp>
        <p:nvSpPr>
          <p:cNvPr id="59" name="Rectangle 5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1" name="Straight Connector 60">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6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Google Shape;56;p1"/>
          <p:cNvSpPr txBox="1">
            <a:spLocks noGrp="1"/>
          </p:cNvSpPr>
          <p:nvPr>
            <p:ph type="ctrTitle"/>
          </p:nvPr>
        </p:nvSpPr>
        <p:spPr>
          <a:xfrm>
            <a:off x="369277" y="454422"/>
            <a:ext cx="2313633" cy="4234656"/>
          </a:xfrm>
          <a:prstGeom prst="rect">
            <a:avLst/>
          </a:prstGeom>
        </p:spPr>
        <p:txBody>
          <a:bodyPr spcFirstLastPara="1" vert="horz" lIns="91440" tIns="45720" rIns="91440" bIns="45720" rtlCol="0" anchor="ctr" anchorCtr="0">
            <a:normAutofit/>
          </a:bodyPr>
          <a:lstStyle/>
          <a:p>
            <a:pPr lvl="0" indent="0" defTabSz="914400">
              <a:spcAft>
                <a:spcPts val="0"/>
              </a:spcAft>
              <a:buSzPts val="5200"/>
            </a:pPr>
            <a:r>
              <a:rPr lang="en-US" sz="2700" spc="-50" dirty="0">
                <a:solidFill>
                  <a:srgbClr val="FFFFFF"/>
                </a:solidFill>
              </a:rPr>
              <a:t>Multimodal Media Retrieval and Captioning System</a:t>
            </a:r>
          </a:p>
        </p:txBody>
      </p:sp>
      <p:sp>
        <p:nvSpPr>
          <p:cNvPr id="67" name="Rectangle 6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7" name="Google Shape;57;p1"/>
          <p:cNvSpPr txBox="1">
            <a:spLocks noGrp="1"/>
          </p:cNvSpPr>
          <p:nvPr>
            <p:ph type="subTitle" idx="1"/>
          </p:nvPr>
        </p:nvSpPr>
        <p:spPr>
          <a:xfrm>
            <a:off x="3556512" y="454422"/>
            <a:ext cx="4810247" cy="4234656"/>
          </a:xfrm>
          <a:prstGeom prst="rect">
            <a:avLst/>
          </a:prstGeom>
        </p:spPr>
        <p:txBody>
          <a:bodyPr spcFirstLastPara="1" vert="horz" lIns="0" tIns="45720" rIns="0" bIns="45720" rtlCol="0" anchor="ctr" anchorCtr="0">
            <a:normAutofit/>
          </a:bodyPr>
          <a:lstStyle/>
          <a:p>
            <a:pPr marL="0" lvl="0" indent="0" defTabSz="914400">
              <a:spcBef>
                <a:spcPts val="0"/>
              </a:spcBef>
              <a:spcAft>
                <a:spcPts val="600"/>
              </a:spcAft>
              <a:buSzPts val="2800"/>
              <a:buFont typeface="Calibri" panose="020F0502020204030204" pitchFamily="34" charset="0"/>
              <a:buNone/>
            </a:pPr>
            <a:r>
              <a:rPr lang="en-US" b="1" dirty="0">
                <a:solidFill>
                  <a:schemeClr val="tx1">
                    <a:lumMod val="75000"/>
                    <a:lumOff val="25000"/>
                  </a:schemeClr>
                </a:solidFill>
                <a:latin typeface="+mn-lt"/>
              </a:rPr>
              <a:t>Group - 22 </a:t>
            </a:r>
            <a:endParaRPr lang="en-US"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endParaRPr lang="en-US" b="1"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r>
              <a:rPr lang="en-US" dirty="0">
                <a:solidFill>
                  <a:schemeClr val="tx1">
                    <a:lumMod val="75000"/>
                    <a:lumOff val="25000"/>
                  </a:schemeClr>
                </a:solidFill>
                <a:latin typeface="+mn-lt"/>
              </a:rPr>
              <a:t>CH V S Adithya </a:t>
            </a:r>
          </a:p>
          <a:p>
            <a:pPr marL="0" lvl="0" indent="0" defTabSz="914400">
              <a:spcBef>
                <a:spcPts val="0"/>
              </a:spcBef>
              <a:spcAft>
                <a:spcPts val="600"/>
              </a:spcAft>
              <a:buSzPts val="2800"/>
              <a:buFont typeface="Calibri" panose="020F0502020204030204" pitchFamily="34" charset="0"/>
              <a:buNone/>
            </a:pPr>
            <a:r>
              <a:rPr lang="en-US" dirty="0">
                <a:solidFill>
                  <a:schemeClr val="tx1">
                    <a:lumMod val="75000"/>
                    <a:lumOff val="25000"/>
                  </a:schemeClr>
                </a:solidFill>
                <a:latin typeface="+mn-lt"/>
              </a:rPr>
              <a:t>Harini Pradeep Kumar </a:t>
            </a:r>
          </a:p>
          <a:p>
            <a:pPr marL="0" lvl="0" indent="0" defTabSz="914400">
              <a:spcBef>
                <a:spcPts val="0"/>
              </a:spcBef>
              <a:spcAft>
                <a:spcPts val="600"/>
              </a:spcAft>
              <a:buSzPts val="2800"/>
              <a:buFont typeface="Calibri" panose="020F0502020204030204" pitchFamily="34" charset="0"/>
              <a:buNone/>
            </a:pPr>
            <a:r>
              <a:rPr lang="en-US" dirty="0">
                <a:solidFill>
                  <a:schemeClr val="tx1">
                    <a:lumMod val="75000"/>
                    <a:lumOff val="25000"/>
                  </a:schemeClr>
                </a:solidFill>
                <a:latin typeface="+mn-lt"/>
              </a:rPr>
              <a:t>Madhuri Gupta </a:t>
            </a:r>
          </a:p>
          <a:p>
            <a:pPr marL="0" lvl="0" indent="0" defTabSz="914400">
              <a:spcBef>
                <a:spcPts val="0"/>
              </a:spcBef>
              <a:spcAft>
                <a:spcPts val="600"/>
              </a:spcAft>
              <a:buSzPts val="2800"/>
              <a:buFont typeface="Calibri" panose="020F0502020204030204" pitchFamily="34" charset="0"/>
              <a:buNone/>
            </a:pPr>
            <a:r>
              <a:rPr lang="en-US" dirty="0">
                <a:solidFill>
                  <a:schemeClr val="tx1">
                    <a:lumMod val="75000"/>
                    <a:lumOff val="25000"/>
                  </a:schemeClr>
                </a:solidFill>
                <a:latin typeface="+mn-lt"/>
              </a:rPr>
              <a:t>Sravan Kumar</a:t>
            </a:r>
          </a:p>
          <a:p>
            <a:pPr marL="0" lvl="0" indent="0" defTabSz="914400">
              <a:spcBef>
                <a:spcPts val="0"/>
              </a:spcBef>
              <a:spcAft>
                <a:spcPts val="600"/>
              </a:spcAft>
              <a:buSzPts val="2800"/>
              <a:buFont typeface="Calibri" panose="020F0502020204030204" pitchFamily="34" charset="0"/>
              <a:buNone/>
            </a:pPr>
            <a:endParaRPr lang="en-US" b="1"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endParaRPr lang="en-US" b="1"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r>
              <a:rPr lang="en-US" b="1" dirty="0">
                <a:solidFill>
                  <a:schemeClr val="tx1">
                    <a:lumMod val="75000"/>
                    <a:lumOff val="25000"/>
                  </a:schemeClr>
                </a:solidFill>
                <a:latin typeface="+mn-lt"/>
              </a:rPr>
              <a:t>Project Mentor: </a:t>
            </a:r>
            <a:r>
              <a:rPr lang="en-US" dirty="0" err="1">
                <a:solidFill>
                  <a:schemeClr val="tx1">
                    <a:lumMod val="75000"/>
                    <a:lumOff val="25000"/>
                  </a:schemeClr>
                </a:solidFill>
                <a:latin typeface="+mn-lt"/>
              </a:rPr>
              <a:t>Sheshadri</a:t>
            </a:r>
            <a:endParaRPr lang="en-US"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r>
              <a:rPr lang="en-US" b="1" dirty="0">
                <a:solidFill>
                  <a:schemeClr val="tx1">
                    <a:lumMod val="75000"/>
                    <a:lumOff val="25000"/>
                  </a:schemeClr>
                </a:solidFill>
                <a:latin typeface="+mn-lt"/>
              </a:rPr>
              <a:t>Project Supervisor: </a:t>
            </a:r>
            <a:r>
              <a:rPr lang="en-US" dirty="0">
                <a:solidFill>
                  <a:schemeClr val="tx1">
                    <a:lumMod val="75000"/>
                    <a:lumOff val="25000"/>
                  </a:schemeClr>
                </a:solidFill>
                <a:latin typeface="+mn-lt"/>
              </a:rPr>
              <a:t>Vineet Gandhi </a:t>
            </a:r>
          </a:p>
          <a:p>
            <a:pPr marL="0" lvl="0" indent="0" defTabSz="914400">
              <a:spcBef>
                <a:spcPts val="0"/>
              </a:spcBef>
              <a:spcAft>
                <a:spcPts val="600"/>
              </a:spcAft>
              <a:buSzPts val="2800"/>
              <a:buFont typeface="Calibri" panose="020F0502020204030204" pitchFamily="34" charset="0"/>
              <a:buNone/>
            </a:pPr>
            <a:endParaRPr lang="en-US"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endParaRPr lang="en-US" dirty="0">
              <a:solidFill>
                <a:schemeClr val="tx1">
                  <a:lumMod val="75000"/>
                  <a:lumOff val="25000"/>
                </a:schemeClr>
              </a:solidFill>
              <a:latin typeface="+mn-lt"/>
            </a:endParaRPr>
          </a:p>
          <a:p>
            <a:pPr marL="0" lvl="0" indent="0" defTabSz="914400">
              <a:spcBef>
                <a:spcPts val="0"/>
              </a:spcBef>
              <a:spcAft>
                <a:spcPts val="600"/>
              </a:spcAft>
              <a:buSzPts val="2800"/>
              <a:buFont typeface="Calibri" panose="020F0502020204030204" pitchFamily="34" charset="0"/>
              <a:buNone/>
            </a:pPr>
            <a:endParaRPr lang="en-US" dirty="0">
              <a:solidFill>
                <a:schemeClr val="tx1">
                  <a:lumMod val="75000"/>
                  <a:lumOff val="2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sp>
        <p:nvSpPr>
          <p:cNvPr id="109" name="Rectangle 10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5" name="Rectangle 11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Google Shape;103;p13"/>
          <p:cNvSpPr txBox="1">
            <a:spLocks noGrp="1"/>
          </p:cNvSpPr>
          <p:nvPr>
            <p:ph type="title"/>
          </p:nvPr>
        </p:nvSpPr>
        <p:spPr>
          <a:xfrm>
            <a:off x="800100" y="3939702"/>
            <a:ext cx="7543800" cy="771536"/>
          </a:xfrm>
          <a:prstGeom prst="rect">
            <a:avLst/>
          </a:prstGeom>
        </p:spPr>
        <p:txBody>
          <a:bodyPr spcFirstLastPara="1" vert="horz" lIns="91440" tIns="45720" rIns="91440" bIns="45720" rtlCol="0" anchor="ctr" anchorCtr="0">
            <a:normAutofit/>
          </a:bodyPr>
          <a:lstStyle/>
          <a:p>
            <a:pPr lvl="0" indent="0" algn="ctr" defTabSz="914400">
              <a:lnSpc>
                <a:spcPct val="85000"/>
              </a:lnSpc>
              <a:spcBef>
                <a:spcPct val="0"/>
              </a:spcBef>
              <a:spcAft>
                <a:spcPts val="0"/>
              </a:spcAft>
              <a:buSzPct val="111111"/>
            </a:pPr>
            <a:r>
              <a:rPr lang="en-US" sz="3200" spc="-50" dirty="0">
                <a:solidFill>
                  <a:srgbClr val="FFFFFF"/>
                </a:solidFill>
              </a:rPr>
              <a:t>Model Training(3/3)</a:t>
            </a:r>
          </a:p>
        </p:txBody>
      </p:sp>
      <p:sp>
        <p:nvSpPr>
          <p:cNvPr id="119" name="Rectangle 118">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oogle Shape;111;p14">
            <a:extLst>
              <a:ext uri="{FF2B5EF4-FFF2-40B4-BE49-F238E27FC236}">
                <a16:creationId xmlns:a16="http://schemas.microsoft.com/office/drawing/2014/main" id="{69AEAA3A-4ECC-6197-FAA3-0B0DAA6E215B}"/>
              </a:ext>
            </a:extLst>
          </p:cNvPr>
          <p:cNvPicPr preferRelativeResize="0"/>
          <p:nvPr/>
        </p:nvPicPr>
        <p:blipFill rotWithShape="1">
          <a:blip r:embed="rId3">
            <a:alphaModFix/>
          </a:blip>
          <a:srcRect l="4870" t="5367" r="10433" b="3163"/>
          <a:stretch/>
        </p:blipFill>
        <p:spPr>
          <a:xfrm>
            <a:off x="4702712" y="1613834"/>
            <a:ext cx="3859475" cy="1786748"/>
          </a:xfrm>
          <a:prstGeom prst="rect">
            <a:avLst/>
          </a:prstGeom>
          <a:noFill/>
          <a:ln>
            <a:noFill/>
          </a:ln>
        </p:spPr>
      </p:pic>
      <p:pic>
        <p:nvPicPr>
          <p:cNvPr id="3" name="Google Shape;112;p14">
            <a:extLst>
              <a:ext uri="{FF2B5EF4-FFF2-40B4-BE49-F238E27FC236}">
                <a16:creationId xmlns:a16="http://schemas.microsoft.com/office/drawing/2014/main" id="{53EBD7AB-7852-5994-5869-6D5BDD6890F0}"/>
              </a:ext>
            </a:extLst>
          </p:cNvPr>
          <p:cNvPicPr preferRelativeResize="0"/>
          <p:nvPr/>
        </p:nvPicPr>
        <p:blipFill rotWithShape="1">
          <a:blip r:embed="rId4">
            <a:alphaModFix/>
          </a:blip>
          <a:srcRect l="6353" t="1290" r="1629" b="5998"/>
          <a:stretch/>
        </p:blipFill>
        <p:spPr>
          <a:xfrm>
            <a:off x="399658" y="1613835"/>
            <a:ext cx="3704830" cy="1786748"/>
          </a:xfrm>
          <a:prstGeom prst="rect">
            <a:avLst/>
          </a:prstGeom>
          <a:noFill/>
          <a:ln>
            <a:noFill/>
          </a:ln>
        </p:spPr>
      </p:pic>
      <p:sp>
        <p:nvSpPr>
          <p:cNvPr id="4" name="TextBox 3">
            <a:extLst>
              <a:ext uri="{FF2B5EF4-FFF2-40B4-BE49-F238E27FC236}">
                <a16:creationId xmlns:a16="http://schemas.microsoft.com/office/drawing/2014/main" id="{DDD3759F-D4B2-1A21-6E6D-ADA1D6317BFA}"/>
              </a:ext>
            </a:extLst>
          </p:cNvPr>
          <p:cNvSpPr txBox="1"/>
          <p:nvPr/>
        </p:nvSpPr>
        <p:spPr>
          <a:xfrm>
            <a:off x="501889" y="213131"/>
            <a:ext cx="3602599" cy="1354089"/>
          </a:xfrm>
          <a:prstGeom prst="rect">
            <a:avLst/>
          </a:prstGeom>
          <a:noFill/>
        </p:spPr>
        <p:txBody>
          <a:bodyPr wrap="square" rtlCol="0">
            <a:spAutoFit/>
          </a:bodyPr>
          <a:lstStyle/>
          <a:p>
            <a:pPr marL="457200" marR="0" lvl="0" indent="-317182" algn="l" rtl="0">
              <a:lnSpc>
                <a:spcPct val="115000"/>
              </a:lnSpc>
              <a:spcBef>
                <a:spcPts val="0"/>
              </a:spcBef>
              <a:spcAft>
                <a:spcPts val="0"/>
              </a:spcAft>
              <a:buClr>
                <a:schemeClr val="accent1"/>
              </a:buClr>
              <a:buSzPct val="100000"/>
              <a:buFont typeface="Courier New" panose="02070309020205020404" pitchFamily="49" charset="0"/>
              <a:buChar char="o"/>
            </a:pPr>
            <a:r>
              <a:rPr lang="en-US" sz="1200" i="0" u="none" strike="noStrike" cap="none" dirty="0">
                <a:ea typeface="Arial"/>
                <a:cs typeface="Arial"/>
                <a:sym typeface="Arial"/>
              </a:rPr>
              <a:t>Number of Epochs Trained:                                 Learning Rate: 0.001 </a:t>
            </a:r>
          </a:p>
          <a:p>
            <a:pPr marL="914400" marR="0" lvl="1" indent="-297497"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ea typeface="Arial"/>
                <a:cs typeface="Arial"/>
                <a:sym typeface="Arial"/>
              </a:rPr>
              <a:t>Flickr 8K: 20 epochs</a:t>
            </a:r>
          </a:p>
          <a:p>
            <a:pPr marL="914400" marR="0" lvl="1" indent="-297497"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ea typeface="Arial"/>
                <a:cs typeface="Arial"/>
                <a:sym typeface="Arial"/>
              </a:rPr>
              <a:t>Flickr 30K: 10 epochs</a:t>
            </a:r>
          </a:p>
          <a:p>
            <a:pPr marL="914400" marR="0" lvl="1" indent="-297497"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ea typeface="Arial"/>
                <a:cs typeface="Arial"/>
                <a:sym typeface="Arial"/>
              </a:rPr>
              <a:t>GPU Used: T4	</a:t>
            </a:r>
          </a:p>
          <a:p>
            <a:pPr marL="914400" marR="0" lvl="1" indent="-297497"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ea typeface="Arial"/>
                <a:cs typeface="Arial"/>
                <a:sym typeface="Arial"/>
              </a:rPr>
              <a:t>Batch Size: 32</a:t>
            </a:r>
            <a:r>
              <a:rPr lang="en-US" sz="1200" b="0" i="0" u="none" strike="noStrike" cap="none" dirty="0">
                <a:ea typeface="Arial"/>
                <a:cs typeface="Arial"/>
                <a:sym typeface="Arial"/>
              </a:rPr>
              <a:t>			</a:t>
            </a:r>
          </a:p>
        </p:txBody>
      </p:sp>
      <p:sp>
        <p:nvSpPr>
          <p:cNvPr id="5" name="TextBox 4">
            <a:extLst>
              <a:ext uri="{FF2B5EF4-FFF2-40B4-BE49-F238E27FC236}">
                <a16:creationId xmlns:a16="http://schemas.microsoft.com/office/drawing/2014/main" id="{002FEAEB-9274-A6EC-27C6-218A9656B344}"/>
              </a:ext>
            </a:extLst>
          </p:cNvPr>
          <p:cNvSpPr txBox="1"/>
          <p:nvPr/>
        </p:nvSpPr>
        <p:spPr>
          <a:xfrm>
            <a:off x="4496493" y="165006"/>
            <a:ext cx="3602598" cy="1352871"/>
          </a:xfrm>
          <a:prstGeom prst="rect">
            <a:avLst/>
          </a:prstGeom>
          <a:noFill/>
        </p:spPr>
        <p:txBody>
          <a:bodyPr wrap="square" rtlCol="0">
            <a:spAutoFit/>
          </a:bodyPr>
          <a:lstStyle/>
          <a:p>
            <a:pPr marL="457200" marR="0" lvl="0" indent="-317182" algn="l" rtl="0">
              <a:lnSpc>
                <a:spcPct val="115000"/>
              </a:lnSpc>
              <a:spcBef>
                <a:spcPts val="0"/>
              </a:spcBef>
              <a:spcAft>
                <a:spcPts val="0"/>
              </a:spcAft>
              <a:buClr>
                <a:schemeClr val="accent1"/>
              </a:buClr>
              <a:buSzPct val="100000"/>
              <a:buFont typeface="Courier New" panose="02070309020205020404" pitchFamily="49" charset="0"/>
              <a:buChar char="o"/>
            </a:pPr>
            <a:r>
              <a:rPr lang="en-US" sz="1200" i="0" u="none" strike="noStrike" cap="none" dirty="0">
                <a:solidFill>
                  <a:schemeClr val="dk1"/>
                </a:solidFill>
                <a:ea typeface="Arial"/>
                <a:cs typeface="Arial"/>
                <a:sym typeface="Arial"/>
              </a:rPr>
              <a:t>Learning Rate: 0.001</a:t>
            </a:r>
          </a:p>
          <a:p>
            <a:pPr marL="457200" marR="0" lvl="0" indent="-317182" algn="l" rtl="0">
              <a:lnSpc>
                <a:spcPct val="115000"/>
              </a:lnSpc>
              <a:spcBef>
                <a:spcPts val="0"/>
              </a:spcBef>
              <a:spcAft>
                <a:spcPts val="0"/>
              </a:spcAft>
              <a:buClr>
                <a:schemeClr val="accent1"/>
              </a:buClr>
              <a:buSzPct val="100000"/>
              <a:buFont typeface="Courier New" panose="02070309020205020404" pitchFamily="49" charset="0"/>
              <a:buChar char="o"/>
            </a:pPr>
            <a:r>
              <a:rPr lang="en-US" sz="1200" i="0" u="none" strike="noStrike" cap="none" dirty="0">
                <a:solidFill>
                  <a:schemeClr val="dk1"/>
                </a:solidFill>
                <a:ea typeface="Arial"/>
                <a:cs typeface="Arial"/>
                <a:sym typeface="Arial"/>
              </a:rPr>
              <a:t>Optimizer: Adam</a:t>
            </a:r>
          </a:p>
          <a:p>
            <a:pPr marL="457200" marR="0" lvl="0" indent="-317182" algn="l" rtl="0">
              <a:lnSpc>
                <a:spcPct val="115000"/>
              </a:lnSpc>
              <a:spcBef>
                <a:spcPts val="0"/>
              </a:spcBef>
              <a:spcAft>
                <a:spcPts val="0"/>
              </a:spcAft>
              <a:buClr>
                <a:schemeClr val="accent1"/>
              </a:buClr>
              <a:buSzPct val="100000"/>
              <a:buFont typeface="Courier New" panose="02070309020205020404" pitchFamily="49" charset="0"/>
              <a:buChar char="o"/>
            </a:pPr>
            <a:r>
              <a:rPr lang="en-US" sz="1200" i="0" u="none" strike="noStrike" cap="none" dirty="0">
                <a:solidFill>
                  <a:schemeClr val="dk1"/>
                </a:solidFill>
                <a:ea typeface="Arial"/>
                <a:cs typeface="Arial"/>
                <a:sym typeface="Arial"/>
              </a:rPr>
              <a:t>Time Taken for 1 Iteration/1 Epoch in seconds/minutes: </a:t>
            </a:r>
          </a:p>
          <a:p>
            <a:pPr marL="457200" marR="0" lvl="0" indent="-317182"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solidFill>
                  <a:schemeClr val="dk1"/>
                </a:solidFill>
                <a:ea typeface="Arial"/>
                <a:cs typeface="Arial"/>
                <a:sym typeface="Arial"/>
              </a:rPr>
              <a:t>8k Data set: 7 minutes 54 seconds</a:t>
            </a:r>
          </a:p>
          <a:p>
            <a:pPr marL="457200" marR="0" lvl="0" indent="-317182" algn="l" rtl="0">
              <a:lnSpc>
                <a:spcPct val="115000"/>
              </a:lnSpc>
              <a:spcBef>
                <a:spcPts val="0"/>
              </a:spcBef>
              <a:spcAft>
                <a:spcPts val="0"/>
              </a:spcAft>
              <a:buClr>
                <a:schemeClr val="accent1"/>
              </a:buClr>
              <a:buSzPct val="100000"/>
              <a:buFont typeface="Wingdings" panose="05000000000000000000" pitchFamily="2" charset="2"/>
              <a:buChar char="Ø"/>
            </a:pPr>
            <a:r>
              <a:rPr lang="en-US" sz="1200" i="0" u="none" strike="noStrike" cap="none" dirty="0">
                <a:solidFill>
                  <a:schemeClr val="dk1"/>
                </a:solidFill>
                <a:ea typeface="Arial"/>
                <a:cs typeface="Arial"/>
                <a:sym typeface="Arial"/>
              </a:rPr>
              <a:t>30k Data set: 30 minutes 27</a:t>
            </a:r>
            <a:r>
              <a:rPr lang="en-US" sz="1200" b="0" i="0" u="none" strike="noStrike" cap="none" dirty="0">
                <a:solidFill>
                  <a:schemeClr val="dk2"/>
                </a:solidFill>
                <a:latin typeface="Arial"/>
                <a:ea typeface="Arial"/>
                <a:cs typeface="Arial"/>
                <a:sym typeface="Arial"/>
              </a:rPr>
              <a:t>	</a:t>
            </a:r>
          </a:p>
        </p:txBody>
      </p:sp>
      <p:sp>
        <p:nvSpPr>
          <p:cNvPr id="6" name="TextBox 5">
            <a:extLst>
              <a:ext uri="{FF2B5EF4-FFF2-40B4-BE49-F238E27FC236}">
                <a16:creationId xmlns:a16="http://schemas.microsoft.com/office/drawing/2014/main" id="{A543C51F-B1A4-D47E-6ACF-B876CA75197C}"/>
              </a:ext>
            </a:extLst>
          </p:cNvPr>
          <p:cNvSpPr txBox="1"/>
          <p:nvPr/>
        </p:nvSpPr>
        <p:spPr>
          <a:xfrm>
            <a:off x="599355" y="3365607"/>
            <a:ext cx="3505133" cy="369332"/>
          </a:xfrm>
          <a:prstGeom prst="rect">
            <a:avLst/>
          </a:prstGeom>
          <a:noFill/>
        </p:spPr>
        <p:txBody>
          <a:bodyPr wrap="square" rtlCol="0">
            <a:spAutoFit/>
          </a:bodyPr>
          <a:lstStyle/>
          <a:p>
            <a:r>
              <a:rPr lang="en-US" dirty="0">
                <a:solidFill>
                  <a:schemeClr val="dk1"/>
                </a:solidFill>
              </a:rPr>
              <a:t>Train &amp; Val Loss Graph for Flickr 8K</a:t>
            </a:r>
            <a:endParaRPr lang="en-US" dirty="0"/>
          </a:p>
        </p:txBody>
      </p:sp>
      <p:sp>
        <p:nvSpPr>
          <p:cNvPr id="7" name="TextBox 6">
            <a:extLst>
              <a:ext uri="{FF2B5EF4-FFF2-40B4-BE49-F238E27FC236}">
                <a16:creationId xmlns:a16="http://schemas.microsoft.com/office/drawing/2014/main" id="{DE993CD3-6363-778D-73D9-9F31230A9508}"/>
              </a:ext>
            </a:extLst>
          </p:cNvPr>
          <p:cNvSpPr txBox="1"/>
          <p:nvPr/>
        </p:nvSpPr>
        <p:spPr>
          <a:xfrm>
            <a:off x="5259522" y="3369181"/>
            <a:ext cx="3704830" cy="369332"/>
          </a:xfrm>
          <a:prstGeom prst="rect">
            <a:avLst/>
          </a:prstGeom>
          <a:noFill/>
        </p:spPr>
        <p:txBody>
          <a:bodyPr wrap="square" rtlCol="0">
            <a:spAutoFit/>
          </a:bodyPr>
          <a:lstStyle/>
          <a:p>
            <a:r>
              <a:rPr lang="en-US" dirty="0">
                <a:solidFill>
                  <a:schemeClr val="dk1"/>
                </a:solidFill>
              </a:rPr>
              <a:t>Train &amp; Val Loss Graph for Flickr 30K</a:t>
            </a:r>
            <a:endParaRPr lang="en-US" dirty="0"/>
          </a:p>
        </p:txBody>
      </p:sp>
    </p:spTree>
    <p:extLst>
      <p:ext uri="{BB962C8B-B14F-4D97-AF65-F5344CB8AC3E}">
        <p14:creationId xmlns:p14="http://schemas.microsoft.com/office/powerpoint/2010/main" val="4195973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3903848eeb_4_1"/>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111111"/>
              <a:buFont typeface="Arial"/>
              <a:buNone/>
            </a:pPr>
            <a:r>
              <a:rPr lang="en-US" dirty="0"/>
              <a:t>Qualitative Results from Pretrained Clip</a:t>
            </a:r>
            <a:endParaRPr dirty="0"/>
          </a:p>
          <a:p>
            <a:pPr marL="0" lvl="0" indent="0" algn="ctr" rtl="0">
              <a:lnSpc>
                <a:spcPct val="100000"/>
              </a:lnSpc>
              <a:spcBef>
                <a:spcPts val="0"/>
              </a:spcBef>
              <a:spcAft>
                <a:spcPts val="0"/>
              </a:spcAft>
              <a:buSzPct val="111111"/>
              <a:buNone/>
            </a:pPr>
            <a:endParaRPr b="1" dirty="0"/>
          </a:p>
        </p:txBody>
      </p:sp>
      <p:graphicFrame>
        <p:nvGraphicFramePr>
          <p:cNvPr id="120" name="Google Shape;120;g33903848eeb_4_1"/>
          <p:cNvGraphicFramePr/>
          <p:nvPr>
            <p:extLst>
              <p:ext uri="{D42A27DB-BD31-4B8C-83A1-F6EECF244321}">
                <p14:modId xmlns:p14="http://schemas.microsoft.com/office/powerpoint/2010/main" val="417277815"/>
              </p:ext>
            </p:extLst>
          </p:nvPr>
        </p:nvGraphicFramePr>
        <p:xfrm>
          <a:off x="799525" y="1077400"/>
          <a:ext cx="8086725" cy="3637305"/>
        </p:xfrm>
        <a:graphic>
          <a:graphicData uri="http://schemas.openxmlformats.org/drawingml/2006/table">
            <a:tbl>
              <a:tblPr>
                <a:noFill/>
                <a:tableStyleId>{A1035A89-0F31-4CDF-8AA1-54104C4181B5}</a:tableStyleId>
              </a:tblPr>
              <a:tblGrid>
                <a:gridCol w="1861700">
                  <a:extLst>
                    <a:ext uri="{9D8B030D-6E8A-4147-A177-3AD203B41FA5}">
                      <a16:colId xmlns:a16="http://schemas.microsoft.com/office/drawing/2014/main" val="20000"/>
                    </a:ext>
                  </a:extLst>
                </a:gridCol>
                <a:gridCol w="2614400">
                  <a:extLst>
                    <a:ext uri="{9D8B030D-6E8A-4147-A177-3AD203B41FA5}">
                      <a16:colId xmlns:a16="http://schemas.microsoft.com/office/drawing/2014/main" val="20001"/>
                    </a:ext>
                  </a:extLst>
                </a:gridCol>
                <a:gridCol w="3610625">
                  <a:extLst>
                    <a:ext uri="{9D8B030D-6E8A-4147-A177-3AD203B41FA5}">
                      <a16:colId xmlns:a16="http://schemas.microsoft.com/office/drawing/2014/main" val="20002"/>
                    </a:ext>
                  </a:extLst>
                </a:gridCol>
              </a:tblGrid>
              <a:tr h="945600">
                <a:tc>
                  <a:txBody>
                    <a:bodyPr/>
                    <a:lstStyle/>
                    <a:p>
                      <a:pPr marL="0" lvl="0" indent="0" algn="ctr" rtl="0">
                        <a:spcBef>
                          <a:spcPts val="0"/>
                        </a:spcBef>
                        <a:spcAft>
                          <a:spcPts val="0"/>
                        </a:spcAft>
                        <a:buNone/>
                      </a:pPr>
                      <a:r>
                        <a:rPr lang="en-US" sz="1400" b="1" dirty="0">
                          <a:latin typeface="+mn-lt"/>
                        </a:rPr>
                        <a:t>Retrieval Type</a:t>
                      </a:r>
                      <a:endParaRPr sz="1400" b="1" dirty="0">
                        <a:latin typeface="+mn-lt"/>
                      </a:endParaRPr>
                    </a:p>
                  </a:txBody>
                  <a:tcPr marL="91425" marR="91425" marT="91425" marB="91425" anchor="ctr"/>
                </a:tc>
                <a:tc>
                  <a:txBody>
                    <a:bodyPr/>
                    <a:lstStyle/>
                    <a:p>
                      <a:pPr marL="0" lvl="0" indent="0" algn="ctr" rtl="0">
                        <a:spcBef>
                          <a:spcPts val="0"/>
                        </a:spcBef>
                        <a:spcAft>
                          <a:spcPts val="0"/>
                        </a:spcAft>
                        <a:buNone/>
                      </a:pPr>
                      <a:r>
                        <a:rPr lang="en-US" sz="1400" b="1">
                          <a:latin typeface="+mn-lt"/>
                        </a:rPr>
                        <a:t>Actual Data</a:t>
                      </a:r>
                      <a:endParaRPr sz="1400" b="1">
                        <a:latin typeface="+mn-lt"/>
                      </a:endParaRPr>
                    </a:p>
                  </a:txBody>
                  <a:tcPr marL="91425" marR="91425" marT="91425" marB="91425" anchor="ctr"/>
                </a:tc>
                <a:tc>
                  <a:txBody>
                    <a:bodyPr/>
                    <a:lstStyle/>
                    <a:p>
                      <a:pPr marL="0" lvl="0" indent="0" algn="ctr" rtl="0">
                        <a:lnSpc>
                          <a:spcPct val="115000"/>
                        </a:lnSpc>
                        <a:spcBef>
                          <a:spcPts val="0"/>
                        </a:spcBef>
                        <a:spcAft>
                          <a:spcPts val="0"/>
                        </a:spcAft>
                        <a:buClr>
                          <a:schemeClr val="dk1"/>
                        </a:buClr>
                        <a:buSzPts val="1100"/>
                        <a:buFont typeface="Arial"/>
                        <a:buNone/>
                      </a:pPr>
                      <a:r>
                        <a:rPr lang="en-US" sz="1400" b="1" dirty="0">
                          <a:solidFill>
                            <a:schemeClr val="tx1"/>
                          </a:solidFill>
                          <a:latin typeface="+mn-lt"/>
                        </a:rPr>
                        <a:t>Retrieved Data</a:t>
                      </a:r>
                      <a:endParaRPr sz="1400" b="1" dirty="0">
                        <a:solidFill>
                          <a:schemeClr val="tx1"/>
                        </a:solidFill>
                        <a:latin typeface="+mn-lt"/>
                      </a:endParaRPr>
                    </a:p>
                  </a:txBody>
                  <a:tcPr marL="91425" marR="91425" marT="91425" marB="91425" anchor="ctr"/>
                </a:tc>
                <a:extLst>
                  <a:ext uri="{0D108BD9-81ED-4DB2-BD59-A6C34878D82A}">
                    <a16:rowId xmlns:a16="http://schemas.microsoft.com/office/drawing/2014/main" val="10000"/>
                  </a:ext>
                </a:extLst>
              </a:tr>
              <a:tr h="794150">
                <a:tc>
                  <a:txBody>
                    <a:bodyPr/>
                    <a:lstStyle/>
                    <a:p>
                      <a:pPr marL="0" lvl="0" indent="0" algn="ctr" rtl="0">
                        <a:spcBef>
                          <a:spcPts val="0"/>
                        </a:spcBef>
                        <a:spcAft>
                          <a:spcPts val="0"/>
                        </a:spcAft>
                        <a:buNone/>
                      </a:pPr>
                      <a:r>
                        <a:rPr lang="en-US" sz="1400" dirty="0">
                          <a:latin typeface="+mn-lt"/>
                        </a:rPr>
                        <a:t>Image to Caption</a:t>
                      </a:r>
                      <a:endParaRPr sz="1400" dirty="0">
                        <a:latin typeface="+mn-lt"/>
                      </a:endParaRPr>
                    </a:p>
                  </a:txBody>
                  <a:tcPr marL="91425" marR="91425" marT="91425" marB="91425"/>
                </a:tc>
                <a:tc>
                  <a:txBody>
                    <a:bodyPr/>
                    <a:lstStyle/>
                    <a:p>
                      <a:pPr marL="0" lvl="0" indent="0" algn="ctr" rtl="0">
                        <a:spcBef>
                          <a:spcPts val="0"/>
                        </a:spcBef>
                        <a:spcAft>
                          <a:spcPts val="0"/>
                        </a:spcAft>
                        <a:buNone/>
                      </a:pPr>
                      <a:endParaRPr sz="1400">
                        <a:latin typeface="+mn-lt"/>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endParaRPr sz="1400">
                        <a:latin typeface="+mn-lt"/>
                      </a:endParaRPr>
                    </a:p>
                    <a:p>
                      <a:pPr marL="0" lvl="0" indent="0" algn="ctr" rtl="0">
                        <a:spcBef>
                          <a:spcPts val="0"/>
                        </a:spcBef>
                        <a:spcAft>
                          <a:spcPts val="0"/>
                        </a:spcAft>
                        <a:buClr>
                          <a:schemeClr val="dk1"/>
                        </a:buClr>
                        <a:buSzPts val="1100"/>
                        <a:buFont typeface="Arial"/>
                        <a:buNone/>
                      </a:pPr>
                      <a:r>
                        <a:rPr lang="en-US" sz="1400">
                          <a:latin typeface="+mn-lt"/>
                        </a:rPr>
                        <a:t>Two swans glide on river.</a:t>
                      </a:r>
                      <a:endParaRPr sz="1400">
                        <a:latin typeface="+mn-lt"/>
                      </a:endParaRPr>
                    </a:p>
                    <a:p>
                      <a:pPr marL="0" lvl="0" indent="0" algn="ctr" rtl="0">
                        <a:spcBef>
                          <a:spcPts val="0"/>
                        </a:spcBef>
                        <a:spcAft>
                          <a:spcPts val="0"/>
                        </a:spcAft>
                        <a:buNone/>
                      </a:pPr>
                      <a:endParaRPr sz="1400">
                        <a:latin typeface="+mn-lt"/>
                      </a:endParaRPr>
                    </a:p>
                  </a:txBody>
                  <a:tcPr marL="91425" marR="91425" marT="91425" marB="91425"/>
                </a:tc>
                <a:extLst>
                  <a:ext uri="{0D108BD9-81ED-4DB2-BD59-A6C34878D82A}">
                    <a16:rowId xmlns:a16="http://schemas.microsoft.com/office/drawing/2014/main" val="10001"/>
                  </a:ext>
                </a:extLst>
              </a:tr>
              <a:tr h="847175">
                <a:tc>
                  <a:txBody>
                    <a:bodyPr/>
                    <a:lstStyle/>
                    <a:p>
                      <a:pPr marL="0" lvl="0" indent="0" algn="ctr" rtl="0">
                        <a:spcBef>
                          <a:spcPts val="0"/>
                        </a:spcBef>
                        <a:spcAft>
                          <a:spcPts val="0"/>
                        </a:spcAft>
                        <a:buNone/>
                      </a:pPr>
                      <a:r>
                        <a:rPr lang="en-US" sz="1400">
                          <a:latin typeface="+mn-lt"/>
                        </a:rPr>
                        <a:t>Text to Image</a:t>
                      </a:r>
                      <a:endParaRPr sz="1400">
                        <a:latin typeface="+mn-lt"/>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endParaRPr sz="1400">
                        <a:latin typeface="+mn-lt"/>
                      </a:endParaRPr>
                    </a:p>
                    <a:p>
                      <a:pPr marL="0" lvl="0" indent="0" algn="ctr" rtl="0">
                        <a:spcBef>
                          <a:spcPts val="0"/>
                        </a:spcBef>
                        <a:spcAft>
                          <a:spcPts val="0"/>
                        </a:spcAft>
                        <a:buClr>
                          <a:schemeClr val="dk1"/>
                        </a:buClr>
                        <a:buSzPts val="1100"/>
                        <a:buFont typeface="Arial"/>
                        <a:buNone/>
                      </a:pPr>
                      <a:r>
                        <a:rPr lang="en-US" sz="1400">
                          <a:latin typeface="+mn-lt"/>
                        </a:rPr>
                        <a:t>Two swans glide on river.</a:t>
                      </a:r>
                      <a:endParaRPr sz="1400">
                        <a:latin typeface="+mn-lt"/>
                      </a:endParaRPr>
                    </a:p>
                    <a:p>
                      <a:pPr marL="0" lvl="0" indent="0" algn="ctr" rtl="0">
                        <a:spcBef>
                          <a:spcPts val="0"/>
                        </a:spcBef>
                        <a:spcAft>
                          <a:spcPts val="0"/>
                        </a:spcAft>
                        <a:buNone/>
                      </a:pPr>
                      <a:endParaRPr sz="1400">
                        <a:latin typeface="+mn-lt"/>
                      </a:endParaRPr>
                    </a:p>
                  </a:txBody>
                  <a:tcPr marL="91425" marR="91425" marT="91425" marB="91425"/>
                </a:tc>
                <a:tc>
                  <a:txBody>
                    <a:bodyPr/>
                    <a:lstStyle/>
                    <a:p>
                      <a:pPr marL="0" lvl="0" indent="0" algn="ctr" rtl="0">
                        <a:spcBef>
                          <a:spcPts val="0"/>
                        </a:spcBef>
                        <a:spcAft>
                          <a:spcPts val="0"/>
                        </a:spcAft>
                        <a:buNone/>
                      </a:pPr>
                      <a:endParaRPr sz="1400">
                        <a:latin typeface="+mn-lt"/>
                      </a:endParaRPr>
                    </a:p>
                  </a:txBody>
                  <a:tcPr marL="91425" marR="91425" marT="91425" marB="91425"/>
                </a:tc>
                <a:extLst>
                  <a:ext uri="{0D108BD9-81ED-4DB2-BD59-A6C34878D82A}">
                    <a16:rowId xmlns:a16="http://schemas.microsoft.com/office/drawing/2014/main" val="10002"/>
                  </a:ext>
                </a:extLst>
              </a:tr>
              <a:tr h="1021600">
                <a:tc>
                  <a:txBody>
                    <a:bodyPr/>
                    <a:lstStyle/>
                    <a:p>
                      <a:pPr marL="0" lvl="0" indent="0" algn="ctr" rtl="0">
                        <a:spcBef>
                          <a:spcPts val="0"/>
                        </a:spcBef>
                        <a:spcAft>
                          <a:spcPts val="0"/>
                        </a:spcAft>
                        <a:buNone/>
                      </a:pPr>
                      <a:r>
                        <a:rPr lang="en-US" sz="1400">
                          <a:latin typeface="+mn-lt"/>
                        </a:rPr>
                        <a:t>Image to Image</a:t>
                      </a:r>
                      <a:endParaRPr sz="1400">
                        <a:latin typeface="+mn-lt"/>
                      </a:endParaRPr>
                    </a:p>
                  </a:txBody>
                  <a:tcPr marL="91425" marR="91425" marT="91425" marB="91425"/>
                </a:tc>
                <a:tc>
                  <a:txBody>
                    <a:bodyPr/>
                    <a:lstStyle/>
                    <a:p>
                      <a:pPr marL="0" lvl="0" indent="0" algn="ctr" rtl="0">
                        <a:spcBef>
                          <a:spcPts val="0"/>
                        </a:spcBef>
                        <a:spcAft>
                          <a:spcPts val="0"/>
                        </a:spcAft>
                        <a:buNone/>
                      </a:pPr>
                      <a:endParaRPr sz="1400">
                        <a:latin typeface="+mn-lt"/>
                      </a:endParaRPr>
                    </a:p>
                  </a:txBody>
                  <a:tcPr marL="91425" marR="91425" marT="91425" marB="91425"/>
                </a:tc>
                <a:tc>
                  <a:txBody>
                    <a:bodyPr/>
                    <a:lstStyle/>
                    <a:p>
                      <a:pPr marL="0" lvl="0" indent="0" algn="ctr" rtl="0">
                        <a:spcBef>
                          <a:spcPts val="0"/>
                        </a:spcBef>
                        <a:spcAft>
                          <a:spcPts val="0"/>
                        </a:spcAft>
                        <a:buNone/>
                      </a:pPr>
                      <a:endParaRPr sz="1400" dirty="0">
                        <a:latin typeface="+mn-lt"/>
                      </a:endParaRPr>
                    </a:p>
                  </a:txBody>
                  <a:tcPr marL="91425" marR="91425" marT="91425" marB="91425"/>
                </a:tc>
                <a:extLst>
                  <a:ext uri="{0D108BD9-81ED-4DB2-BD59-A6C34878D82A}">
                    <a16:rowId xmlns:a16="http://schemas.microsoft.com/office/drawing/2014/main" val="10003"/>
                  </a:ext>
                </a:extLst>
              </a:tr>
            </a:tbl>
          </a:graphicData>
        </a:graphic>
      </p:graphicFrame>
      <p:pic>
        <p:nvPicPr>
          <p:cNvPr id="121" name="Google Shape;121;g33903848eeb_4_1"/>
          <p:cNvPicPr preferRelativeResize="0"/>
          <p:nvPr/>
        </p:nvPicPr>
        <p:blipFill>
          <a:blip r:embed="rId3">
            <a:alphaModFix/>
          </a:blip>
          <a:stretch>
            <a:fillRect/>
          </a:stretch>
        </p:blipFill>
        <p:spPr>
          <a:xfrm>
            <a:off x="2876875" y="2087650"/>
            <a:ext cx="1876326" cy="758276"/>
          </a:xfrm>
          <a:prstGeom prst="rect">
            <a:avLst/>
          </a:prstGeom>
          <a:noFill/>
          <a:ln>
            <a:noFill/>
          </a:ln>
        </p:spPr>
      </p:pic>
      <p:pic>
        <p:nvPicPr>
          <p:cNvPr id="122" name="Google Shape;122;g33903848eeb_4_1"/>
          <p:cNvPicPr preferRelativeResize="0"/>
          <p:nvPr/>
        </p:nvPicPr>
        <p:blipFill>
          <a:blip r:embed="rId4">
            <a:alphaModFix/>
          </a:blip>
          <a:stretch>
            <a:fillRect/>
          </a:stretch>
        </p:blipFill>
        <p:spPr>
          <a:xfrm>
            <a:off x="5989781" y="2879425"/>
            <a:ext cx="2544993" cy="758275"/>
          </a:xfrm>
          <a:prstGeom prst="rect">
            <a:avLst/>
          </a:prstGeom>
          <a:noFill/>
          <a:ln>
            <a:noFill/>
          </a:ln>
        </p:spPr>
      </p:pic>
      <p:pic>
        <p:nvPicPr>
          <p:cNvPr id="123" name="Google Shape;123;g33903848eeb_4_1"/>
          <p:cNvPicPr preferRelativeResize="0"/>
          <p:nvPr/>
        </p:nvPicPr>
        <p:blipFill>
          <a:blip r:embed="rId3">
            <a:alphaModFix/>
          </a:blip>
          <a:stretch>
            <a:fillRect/>
          </a:stretch>
        </p:blipFill>
        <p:spPr>
          <a:xfrm>
            <a:off x="2844775" y="3763525"/>
            <a:ext cx="2062576" cy="856026"/>
          </a:xfrm>
          <a:prstGeom prst="rect">
            <a:avLst/>
          </a:prstGeom>
          <a:noFill/>
          <a:ln>
            <a:noFill/>
          </a:ln>
        </p:spPr>
      </p:pic>
      <p:pic>
        <p:nvPicPr>
          <p:cNvPr id="124" name="Google Shape;124;g33903848eeb_4_1"/>
          <p:cNvPicPr preferRelativeResize="0"/>
          <p:nvPr/>
        </p:nvPicPr>
        <p:blipFill>
          <a:blip r:embed="rId5">
            <a:alphaModFix/>
          </a:blip>
          <a:stretch>
            <a:fillRect/>
          </a:stretch>
        </p:blipFill>
        <p:spPr>
          <a:xfrm>
            <a:off x="5989775" y="3763525"/>
            <a:ext cx="2544999" cy="85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Quantitative Results: Retrieval Scores Comparison</a:t>
            </a:r>
            <a:endParaRPr dirty="0"/>
          </a:p>
        </p:txBody>
      </p:sp>
      <p:graphicFrame>
        <p:nvGraphicFramePr>
          <p:cNvPr id="130" name="Google Shape;130;p17"/>
          <p:cNvGraphicFramePr/>
          <p:nvPr>
            <p:extLst>
              <p:ext uri="{D42A27DB-BD31-4B8C-83A1-F6EECF244321}">
                <p14:modId xmlns:p14="http://schemas.microsoft.com/office/powerpoint/2010/main" val="103962396"/>
              </p:ext>
            </p:extLst>
          </p:nvPr>
        </p:nvGraphicFramePr>
        <p:xfrm>
          <a:off x="311700" y="1561175"/>
          <a:ext cx="4164047" cy="2273850"/>
        </p:xfrm>
        <a:graphic>
          <a:graphicData uri="http://schemas.openxmlformats.org/drawingml/2006/table">
            <a:tbl>
              <a:tblPr>
                <a:noFill/>
                <a:tableStyleId>{105E5384-B7A5-4B80-BF0C-EA922B95CB4E}</a:tableStyleId>
              </a:tblPr>
              <a:tblGrid>
                <a:gridCol w="1305620">
                  <a:extLst>
                    <a:ext uri="{9D8B030D-6E8A-4147-A177-3AD203B41FA5}">
                      <a16:colId xmlns:a16="http://schemas.microsoft.com/office/drawing/2014/main" val="20000"/>
                    </a:ext>
                  </a:extLst>
                </a:gridCol>
                <a:gridCol w="1420979">
                  <a:extLst>
                    <a:ext uri="{9D8B030D-6E8A-4147-A177-3AD203B41FA5}">
                      <a16:colId xmlns:a16="http://schemas.microsoft.com/office/drawing/2014/main" val="20001"/>
                    </a:ext>
                  </a:extLst>
                </a:gridCol>
                <a:gridCol w="1437448">
                  <a:extLst>
                    <a:ext uri="{9D8B030D-6E8A-4147-A177-3AD203B41FA5}">
                      <a16:colId xmlns:a16="http://schemas.microsoft.com/office/drawing/2014/main" val="20002"/>
                    </a:ext>
                  </a:extLst>
                </a:gridCol>
              </a:tblGrid>
              <a:tr h="10590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Flickr 8K</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Pretrained CLIP (Retrieval Accuracy)</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Trained CLIP from Scratch</a:t>
                      </a:r>
                      <a:endParaRPr sz="1400" b="1" u="none" strike="noStrike" cap="none" dirty="0"/>
                    </a:p>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(Retrieval Accuracy)</a:t>
                      </a:r>
                      <a:endParaRPr sz="1400" b="1" u="none" strike="noStrike" cap="none" dirty="0"/>
                    </a:p>
                  </a:txBody>
                  <a:tcPr marL="91425" marR="91425" marT="91425" marB="91425"/>
                </a:tc>
                <a:extLst>
                  <a:ext uri="{0D108BD9-81ED-4DB2-BD59-A6C34878D82A}">
                    <a16:rowId xmlns:a16="http://schemas.microsoft.com/office/drawing/2014/main" val="10000"/>
                  </a:ext>
                </a:extLst>
              </a:tr>
              <a:tr h="4049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Text2Image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22%</a:t>
                      </a:r>
                      <a:endParaRPr sz="1400" u="none" strike="noStrike" cap="none"/>
                    </a:p>
                  </a:txBody>
                  <a:tcPr marL="91425" marR="91425" marT="91425" marB="91425"/>
                </a:tc>
                <a:extLst>
                  <a:ext uri="{0D108BD9-81ED-4DB2-BD59-A6C34878D82A}">
                    <a16:rowId xmlns:a16="http://schemas.microsoft.com/office/drawing/2014/main" val="10001"/>
                  </a:ext>
                </a:extLst>
              </a:tr>
              <a:tr h="4049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Image2Text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42%</a:t>
                      </a:r>
                      <a:endParaRPr sz="1400" u="none" strike="noStrike" cap="none"/>
                    </a:p>
                  </a:txBody>
                  <a:tcPr marL="91425" marR="91425" marT="91425" marB="91425"/>
                </a:tc>
                <a:extLst>
                  <a:ext uri="{0D108BD9-81ED-4DB2-BD59-A6C34878D82A}">
                    <a16:rowId xmlns:a16="http://schemas.microsoft.com/office/drawing/2014/main" val="10002"/>
                  </a:ext>
                </a:extLst>
              </a:tr>
              <a:tr h="4049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Text2Text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99%</a:t>
                      </a:r>
                      <a:endParaRPr sz="1400" u="none" strike="noStrike" cap="none" dirty="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31" name="Google Shape;131;p17"/>
          <p:cNvGraphicFramePr/>
          <p:nvPr>
            <p:extLst>
              <p:ext uri="{D42A27DB-BD31-4B8C-83A1-F6EECF244321}">
                <p14:modId xmlns:p14="http://schemas.microsoft.com/office/powerpoint/2010/main" val="2213671283"/>
              </p:ext>
            </p:extLst>
          </p:nvPr>
        </p:nvGraphicFramePr>
        <p:xfrm>
          <a:off x="4874508" y="1561175"/>
          <a:ext cx="4106492" cy="2273880"/>
        </p:xfrm>
        <a:graphic>
          <a:graphicData uri="http://schemas.openxmlformats.org/drawingml/2006/table">
            <a:tbl>
              <a:tblPr>
                <a:noFill/>
                <a:tableStyleId>{105E5384-B7A5-4B80-BF0C-EA922B95CB4E}</a:tableStyleId>
              </a:tblPr>
              <a:tblGrid>
                <a:gridCol w="1287577">
                  <a:extLst>
                    <a:ext uri="{9D8B030D-6E8A-4147-A177-3AD203B41FA5}">
                      <a16:colId xmlns:a16="http://schemas.microsoft.com/office/drawing/2014/main" val="20000"/>
                    </a:ext>
                  </a:extLst>
                </a:gridCol>
                <a:gridCol w="1401338">
                  <a:extLst>
                    <a:ext uri="{9D8B030D-6E8A-4147-A177-3AD203B41FA5}">
                      <a16:colId xmlns:a16="http://schemas.microsoft.com/office/drawing/2014/main" val="20001"/>
                    </a:ext>
                  </a:extLst>
                </a:gridCol>
                <a:gridCol w="1417577">
                  <a:extLst>
                    <a:ext uri="{9D8B030D-6E8A-4147-A177-3AD203B41FA5}">
                      <a16:colId xmlns:a16="http://schemas.microsoft.com/office/drawing/2014/main" val="20002"/>
                    </a:ext>
                  </a:extLst>
                </a:gridCol>
              </a:tblGrid>
              <a:tr h="10852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Flickr 30K</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Pretrained CLIP (Retrieval Accuracy)</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Trained CLIP from Scratch</a:t>
                      </a:r>
                      <a:endParaRPr sz="1400" b="1" u="none" strike="noStrike" cap="none"/>
                    </a:p>
                    <a:p>
                      <a:pPr marL="0" marR="0" lvl="0" indent="0" algn="l" rtl="0">
                        <a:lnSpc>
                          <a:spcPct val="100000"/>
                        </a:lnSpc>
                        <a:spcBef>
                          <a:spcPts val="0"/>
                        </a:spcBef>
                        <a:spcAft>
                          <a:spcPts val="0"/>
                        </a:spcAft>
                        <a:buClr>
                          <a:srgbClr val="000000"/>
                        </a:buClr>
                        <a:buSzPts val="1400"/>
                        <a:buFont typeface="Arial"/>
                        <a:buNone/>
                      </a:pPr>
                      <a:r>
                        <a:rPr lang="en-US" sz="1400" b="1" u="none" strike="noStrike" cap="none"/>
                        <a:t>(Retrieval Accuracy)</a:t>
                      </a:r>
                      <a:endParaRPr sz="1400" b="1" u="none" strike="noStrike" cap="none"/>
                    </a:p>
                  </a:txBody>
                  <a:tcPr marL="91425" marR="91425" marT="91425" marB="91425"/>
                </a:tc>
                <a:extLst>
                  <a:ext uri="{0D108BD9-81ED-4DB2-BD59-A6C34878D82A}">
                    <a16:rowId xmlns:a16="http://schemas.microsoft.com/office/drawing/2014/main" val="10000"/>
                  </a:ext>
                </a:extLst>
              </a:tr>
              <a:tr h="3781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Text2Image</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a:t>
                      </a:r>
                      <a:endParaRPr sz="1400" u="none" strike="noStrike" cap="none"/>
                    </a:p>
                  </a:txBody>
                  <a:tcPr marL="91425" marR="91425" marT="91425" marB="91425"/>
                </a:tc>
                <a:extLst>
                  <a:ext uri="{0D108BD9-81ED-4DB2-BD59-A6C34878D82A}">
                    <a16:rowId xmlns:a16="http://schemas.microsoft.com/office/drawing/2014/main" val="10001"/>
                  </a:ext>
                </a:extLst>
              </a:tr>
              <a:tr h="3781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Image2Text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37.9%</a:t>
                      </a:r>
                      <a:endParaRPr sz="1400" u="none" strike="noStrike" cap="none"/>
                    </a:p>
                  </a:txBody>
                  <a:tcPr marL="91425" marR="91425" marT="91425" marB="91425"/>
                </a:tc>
                <a:extLst>
                  <a:ext uri="{0D108BD9-81ED-4DB2-BD59-A6C34878D82A}">
                    <a16:rowId xmlns:a16="http://schemas.microsoft.com/office/drawing/2014/main" val="10002"/>
                  </a:ext>
                </a:extLst>
              </a:tr>
              <a:tr h="3781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Text2Text</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86%</a:t>
                      </a:r>
                      <a:endParaRPr sz="1400" u="none" strike="noStrike" cap="none"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p:nvSpPr>
          <p:cNvPr id="141" name="Rectangle 14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3" name="Rectangle 14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5" name="Straight Connector 14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7" name="Rectangle 1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Google Shape;136;g33831ca42a6_0_36"/>
          <p:cNvSpPr txBox="1">
            <a:spLocks noGrp="1"/>
          </p:cNvSpPr>
          <p:nvPr>
            <p:ph type="title"/>
          </p:nvPr>
        </p:nvSpPr>
        <p:spPr>
          <a:xfrm>
            <a:off x="822960" y="569214"/>
            <a:ext cx="7543800" cy="2919126"/>
          </a:xfrm>
          <a:prstGeom prst="rect">
            <a:avLst/>
          </a:prstGeom>
        </p:spPr>
        <p:txBody>
          <a:bodyPr spcFirstLastPara="1" vert="horz" lIns="91440" tIns="45720" rIns="91440" bIns="45720" rtlCol="0" anchor="b" anchorCtr="0">
            <a:normAutofit/>
          </a:bodyPr>
          <a:lstStyle/>
          <a:p>
            <a:pPr marL="0" lvl="0" indent="0" defTabSz="914400">
              <a:lnSpc>
                <a:spcPct val="85000"/>
              </a:lnSpc>
              <a:spcBef>
                <a:spcPct val="0"/>
              </a:spcBef>
              <a:spcAft>
                <a:spcPts val="0"/>
              </a:spcAft>
            </a:pPr>
            <a:r>
              <a:rPr lang="en-US" sz="8000" b="1" spc="-50">
                <a:solidFill>
                  <a:schemeClr val="tx1">
                    <a:lumMod val="85000"/>
                    <a:lumOff val="15000"/>
                  </a:schemeClr>
                </a:solidFill>
              </a:rPr>
              <a:t>Image Caption Generation</a:t>
            </a:r>
          </a:p>
        </p:txBody>
      </p:sp>
      <p:sp>
        <p:nvSpPr>
          <p:cNvPr id="149" name="Rectangle 1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sp>
        <p:nvSpPr>
          <p:cNvPr id="162" name="Rectangle 16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3" name="Rectangle 16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4" name="Straight Connector 16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5" name="Rectangle 164">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g33831ca42a6_0_30"/>
          <p:cNvSpPr txBox="1">
            <a:spLocks noGrp="1"/>
          </p:cNvSpPr>
          <p:nvPr>
            <p:ph type="title"/>
          </p:nvPr>
        </p:nvSpPr>
        <p:spPr>
          <a:xfrm>
            <a:off x="3731078" y="476209"/>
            <a:ext cx="4931229" cy="1088068"/>
          </a:xfrm>
          <a:prstGeom prst="rect">
            <a:avLst/>
          </a:prstGeom>
        </p:spPr>
        <p:txBody>
          <a:bodyPr spcFirstLastPara="1" vert="horz" lIns="91440" tIns="45720" rIns="91440" bIns="45720" rtlCol="0" anchor="b" anchorCtr="0">
            <a:normAutofit/>
          </a:bodyPr>
          <a:lstStyle/>
          <a:p>
            <a:pPr lvl="0" indent="0" defTabSz="914400">
              <a:lnSpc>
                <a:spcPct val="85000"/>
              </a:lnSpc>
              <a:spcBef>
                <a:spcPct val="0"/>
              </a:spcBef>
              <a:spcAft>
                <a:spcPts val="0"/>
              </a:spcAft>
            </a:pPr>
            <a:r>
              <a:rPr lang="en-US" sz="3200" spc="-50" dirty="0"/>
              <a:t>Data Pre Processing</a:t>
            </a:r>
          </a:p>
        </p:txBody>
      </p:sp>
      <p:cxnSp>
        <p:nvCxnSpPr>
          <p:cNvPr id="166" name="Straight Connector 165">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1077" y="1564641"/>
            <a:ext cx="456732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42" name="Google Shape;142;g33831ca42a6_0_30"/>
          <p:cNvSpPr txBox="1">
            <a:spLocks noGrp="1"/>
          </p:cNvSpPr>
          <p:nvPr>
            <p:ph type="body" idx="1"/>
          </p:nvPr>
        </p:nvSpPr>
        <p:spPr>
          <a:xfrm>
            <a:off x="4308358" y="1649185"/>
            <a:ext cx="4353947" cy="2752635"/>
          </a:xfrm>
          <a:prstGeom prst="rect">
            <a:avLst/>
          </a:prstGeom>
        </p:spPr>
        <p:txBody>
          <a:bodyPr spcFirstLastPara="1" vert="horz" lIns="0" tIns="45720" rIns="0" bIns="45720" rtlCol="0" anchorCtr="0">
            <a:normAutofit/>
          </a:bodyPr>
          <a:lstStyle/>
          <a:p>
            <a:pPr marL="0" lvl="0" indent="0" defTabSz="914400">
              <a:lnSpc>
                <a:spcPct val="90000"/>
              </a:lnSpc>
              <a:spcBef>
                <a:spcPts val="0"/>
              </a:spcBef>
              <a:spcAft>
                <a:spcPts val="600"/>
              </a:spcAft>
              <a:buFont typeface="Calibri" panose="020F0502020204030204" pitchFamily="34" charset="0"/>
              <a:buNone/>
            </a:pPr>
            <a:endParaRPr lang="en-US" b="1" dirty="0"/>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Train-Validation-Test</a:t>
            </a:r>
            <a:r>
              <a:rPr lang="en-US" b="1" dirty="0"/>
              <a:t> </a:t>
            </a:r>
            <a:r>
              <a:rPr lang="en-US" dirty="0"/>
              <a:t>split</a:t>
            </a:r>
            <a:r>
              <a:rPr lang="en-US" b="1" dirty="0"/>
              <a:t> </a:t>
            </a:r>
            <a:r>
              <a:rPr lang="en-US" dirty="0"/>
              <a:t>ratio is</a:t>
            </a:r>
            <a:r>
              <a:rPr lang="en-US" b="1" dirty="0"/>
              <a:t> 70:20:10</a:t>
            </a:r>
            <a:r>
              <a:rPr lang="en-US" dirty="0"/>
              <a:t>.</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Images are resized to 224 x 224 x 3 dimension, </a:t>
            </a:r>
            <a:r>
              <a:rPr lang="en-US" dirty="0" err="1"/>
              <a:t>coloured</a:t>
            </a:r>
            <a:r>
              <a:rPr lang="en-US" dirty="0"/>
              <a:t> and are converted to tensors.</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Captions are cleaned and tokenized using </a:t>
            </a:r>
            <a:r>
              <a:rPr lang="en-US" dirty="0" err="1"/>
              <a:t>spaCy</a:t>
            </a:r>
            <a:r>
              <a:rPr lang="en-US" dirty="0"/>
              <a:t>.</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Vocabulary building.</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Mapping captions to numerical IDs.</a:t>
            </a:r>
          </a:p>
          <a:p>
            <a:pPr marL="457200" lvl="0" indent="0" defTabSz="914400">
              <a:lnSpc>
                <a:spcPct val="90000"/>
              </a:lnSpc>
              <a:spcBef>
                <a:spcPts val="0"/>
              </a:spcBef>
              <a:spcAft>
                <a:spcPts val="600"/>
              </a:spcAft>
              <a:buFont typeface="Calibri" panose="020F0502020204030204" pitchFamily="34" charset="0"/>
              <a:buNone/>
            </a:pPr>
            <a:endParaRPr lang="en-US" dirty="0"/>
          </a:p>
          <a:p>
            <a:pPr marL="457200" lvl="0" indent="0" defTabSz="914400">
              <a:lnSpc>
                <a:spcPct val="90000"/>
              </a:lnSpc>
              <a:spcBef>
                <a:spcPts val="0"/>
              </a:spcBef>
              <a:spcAft>
                <a:spcPts val="600"/>
              </a:spcAft>
              <a:buFont typeface="Calibri" panose="020F0502020204030204" pitchFamily="34" charset="0"/>
              <a:buNone/>
            </a:pPr>
            <a:endParaRPr lang="en-US" dirty="0"/>
          </a:p>
          <a:p>
            <a:pPr marL="457200" lvl="0" indent="0" defTabSz="914400">
              <a:lnSpc>
                <a:spcPct val="90000"/>
              </a:lnSpc>
              <a:spcBef>
                <a:spcPts val="0"/>
              </a:spcBef>
              <a:spcAft>
                <a:spcPts val="600"/>
              </a:spcAft>
              <a:buFont typeface="Calibri" panose="020F0502020204030204" pitchFamily="34" charset="0"/>
              <a:buNone/>
            </a:pPr>
            <a:endParaRPr lang="en-US" dirty="0"/>
          </a:p>
          <a:p>
            <a:pPr marL="457200" lvl="0" indent="0" defTabSz="914400">
              <a:lnSpc>
                <a:spcPct val="90000"/>
              </a:lnSpc>
              <a:spcBef>
                <a:spcPts val="0"/>
              </a:spcBef>
              <a:spcAft>
                <a:spcPts val="600"/>
              </a:spcAft>
              <a:buFont typeface="Calibri" panose="020F0502020204030204" pitchFamily="34" charset="0"/>
              <a:buNone/>
            </a:pPr>
            <a:endParaRPr lang="en-US" dirty="0"/>
          </a:p>
        </p:txBody>
      </p:sp>
      <p:sp>
        <p:nvSpPr>
          <p:cNvPr id="167" name="Rectangle 166">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8" name="Rectangle 167">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43" name="Google Shape;143;g33831ca42a6_0_30"/>
          <p:cNvGraphicFramePr/>
          <p:nvPr>
            <p:extLst>
              <p:ext uri="{D42A27DB-BD31-4B8C-83A1-F6EECF244321}">
                <p14:modId xmlns:p14="http://schemas.microsoft.com/office/powerpoint/2010/main" val="4095861391"/>
              </p:ext>
            </p:extLst>
          </p:nvPr>
        </p:nvGraphicFramePr>
        <p:xfrm>
          <a:off x="129540" y="1925998"/>
          <a:ext cx="4178817" cy="1967819"/>
        </p:xfrm>
        <a:graphic>
          <a:graphicData uri="http://schemas.openxmlformats.org/drawingml/2006/table">
            <a:tbl>
              <a:tblPr>
                <a:noFill/>
                <a:tableStyleId>{A1035A89-0F31-4CDF-8AA1-54104C4181B5}</a:tableStyleId>
              </a:tblPr>
              <a:tblGrid>
                <a:gridCol w="726233">
                  <a:extLst>
                    <a:ext uri="{9D8B030D-6E8A-4147-A177-3AD203B41FA5}">
                      <a16:colId xmlns:a16="http://schemas.microsoft.com/office/drawing/2014/main" val="20000"/>
                    </a:ext>
                  </a:extLst>
                </a:gridCol>
                <a:gridCol w="1774721">
                  <a:extLst>
                    <a:ext uri="{9D8B030D-6E8A-4147-A177-3AD203B41FA5}">
                      <a16:colId xmlns:a16="http://schemas.microsoft.com/office/drawing/2014/main" val="20001"/>
                    </a:ext>
                  </a:extLst>
                </a:gridCol>
                <a:gridCol w="1677863">
                  <a:extLst>
                    <a:ext uri="{9D8B030D-6E8A-4147-A177-3AD203B41FA5}">
                      <a16:colId xmlns:a16="http://schemas.microsoft.com/office/drawing/2014/main" val="20002"/>
                    </a:ext>
                  </a:extLst>
                </a:gridCol>
              </a:tblGrid>
              <a:tr h="309041">
                <a:tc>
                  <a:txBody>
                    <a:bodyPr/>
                    <a:lstStyle/>
                    <a:p>
                      <a:pPr marL="0" lvl="0" indent="0" algn="l" rtl="0">
                        <a:spcBef>
                          <a:spcPts val="0"/>
                        </a:spcBef>
                        <a:spcAft>
                          <a:spcPts val="0"/>
                        </a:spcAft>
                        <a:buNone/>
                      </a:pPr>
                      <a:r>
                        <a:rPr lang="en-US" sz="1050"/>
                        <a:t>Caption</a:t>
                      </a:r>
                    </a:p>
                  </a:txBody>
                  <a:tcPr marL="38787" marR="38787" marT="38787" marB="38787"/>
                </a:tc>
                <a:tc>
                  <a:txBody>
                    <a:bodyPr/>
                    <a:lstStyle/>
                    <a:p>
                      <a:pPr marL="0" lvl="0" indent="0" algn="l" rtl="0">
                        <a:spcBef>
                          <a:spcPts val="0"/>
                        </a:spcBef>
                        <a:spcAft>
                          <a:spcPts val="0"/>
                        </a:spcAft>
                        <a:buNone/>
                      </a:pPr>
                      <a:r>
                        <a:rPr lang="en-US" sz="1050" dirty="0"/>
                        <a:t>Tokenized</a:t>
                      </a:r>
                    </a:p>
                  </a:txBody>
                  <a:tcPr marL="38787" marR="38787" marT="38787" marB="38787"/>
                </a:tc>
                <a:tc>
                  <a:txBody>
                    <a:bodyPr/>
                    <a:lstStyle/>
                    <a:p>
                      <a:pPr marL="0" lvl="0" indent="0" algn="l" rtl="0">
                        <a:spcBef>
                          <a:spcPts val="0"/>
                        </a:spcBef>
                        <a:spcAft>
                          <a:spcPts val="0"/>
                        </a:spcAft>
                        <a:buNone/>
                      </a:pPr>
                      <a:r>
                        <a:rPr lang="en-US" sz="1050"/>
                        <a:t>Numericalized</a:t>
                      </a:r>
                    </a:p>
                  </a:txBody>
                  <a:tcPr marL="38787" marR="38787" marT="38787" marB="38787"/>
                </a:tc>
                <a:extLst>
                  <a:ext uri="{0D108BD9-81ED-4DB2-BD59-A6C34878D82A}">
                    <a16:rowId xmlns:a16="http://schemas.microsoft.com/office/drawing/2014/main" val="10000"/>
                  </a:ext>
                </a:extLst>
              </a:tr>
              <a:tr h="517180">
                <a:tc>
                  <a:txBody>
                    <a:bodyPr/>
                    <a:lstStyle/>
                    <a:p>
                      <a:pPr marL="0" lvl="0" indent="0" algn="l" rtl="0">
                        <a:spcBef>
                          <a:spcPts val="0"/>
                        </a:spcBef>
                        <a:spcAft>
                          <a:spcPts val="0"/>
                        </a:spcAft>
                        <a:buNone/>
                      </a:pPr>
                      <a:r>
                        <a:rPr lang="en-US" sz="1050"/>
                        <a:t>“a dog running”</a:t>
                      </a:r>
                    </a:p>
                  </a:txBody>
                  <a:tcPr marL="38787" marR="38787" marT="38787" marB="38787"/>
                </a:tc>
                <a:tc>
                  <a:txBody>
                    <a:bodyPr/>
                    <a:lstStyle/>
                    <a:p>
                      <a:pPr marL="0" lvl="0" indent="0" algn="l" rtl="0">
                        <a:spcBef>
                          <a:spcPts val="0"/>
                        </a:spcBef>
                        <a:spcAft>
                          <a:spcPts val="0"/>
                        </a:spcAft>
                        <a:buNone/>
                      </a:pPr>
                      <a:r>
                        <a:rPr lang="en-US" sz="1050"/>
                        <a:t>[&lt;SOS&gt;,”a”,”dog”,”running”,&lt;EOS&gt;]</a:t>
                      </a:r>
                    </a:p>
                  </a:txBody>
                  <a:tcPr marL="38787" marR="38787" marT="38787" marB="38787"/>
                </a:tc>
                <a:tc>
                  <a:txBody>
                    <a:bodyPr/>
                    <a:lstStyle/>
                    <a:p>
                      <a:pPr marL="0" lvl="0" indent="0" algn="l" rtl="0">
                        <a:spcBef>
                          <a:spcPts val="0"/>
                        </a:spcBef>
                        <a:spcAft>
                          <a:spcPts val="0"/>
                        </a:spcAft>
                        <a:buNone/>
                      </a:pPr>
                      <a:r>
                        <a:rPr lang="en-US" sz="1050"/>
                        <a:t>[100,1,2,3,101,&lt;PAD&gt;,&lt;PAD&gt;]</a:t>
                      </a:r>
                    </a:p>
                  </a:txBody>
                  <a:tcPr marL="38787" marR="38787" marT="38787" marB="38787"/>
                </a:tc>
                <a:extLst>
                  <a:ext uri="{0D108BD9-81ED-4DB2-BD59-A6C34878D82A}">
                    <a16:rowId xmlns:a16="http://schemas.microsoft.com/office/drawing/2014/main" val="10001"/>
                  </a:ext>
                </a:extLst>
              </a:tr>
              <a:tr h="1141598">
                <a:tc>
                  <a:txBody>
                    <a:bodyPr/>
                    <a:lstStyle/>
                    <a:p>
                      <a:pPr marL="0" lvl="0" indent="0" algn="l" rtl="0">
                        <a:spcBef>
                          <a:spcPts val="0"/>
                        </a:spcBef>
                        <a:spcAft>
                          <a:spcPts val="0"/>
                        </a:spcAft>
                        <a:buNone/>
                      </a:pPr>
                      <a:r>
                        <a:rPr lang="en-US" sz="1050" dirty="0"/>
                        <a:t>“a boy playing soccer in the park”</a:t>
                      </a:r>
                    </a:p>
                  </a:txBody>
                  <a:tcPr marL="38787" marR="38787" marT="38787" marB="38787"/>
                </a:tc>
                <a:tc>
                  <a:txBody>
                    <a:bodyPr/>
                    <a:lstStyle/>
                    <a:p>
                      <a:pPr marL="0" lvl="0" indent="0" algn="l" rtl="0">
                        <a:spcBef>
                          <a:spcPts val="0"/>
                        </a:spcBef>
                        <a:spcAft>
                          <a:spcPts val="0"/>
                        </a:spcAft>
                        <a:buNone/>
                      </a:pPr>
                      <a:r>
                        <a:rPr lang="en-US" sz="1050" dirty="0"/>
                        <a:t>[&lt;SOS&gt;,”</a:t>
                      </a:r>
                      <a:r>
                        <a:rPr lang="en-US" sz="1050" dirty="0" err="1"/>
                        <a:t>a”,”boy”,”playing”,”soccer”,”in”,”the”,”park</a:t>
                      </a:r>
                      <a:r>
                        <a:rPr lang="en-US" sz="1050" dirty="0"/>
                        <a:t>”,&lt;EOS&gt;]</a:t>
                      </a:r>
                    </a:p>
                  </a:txBody>
                  <a:tcPr marL="38787" marR="38787" marT="38787" marB="38787"/>
                </a:tc>
                <a:tc>
                  <a:txBody>
                    <a:bodyPr/>
                    <a:lstStyle/>
                    <a:p>
                      <a:pPr marL="0" lvl="0" indent="0" algn="l" rtl="0">
                        <a:spcBef>
                          <a:spcPts val="0"/>
                        </a:spcBef>
                        <a:spcAft>
                          <a:spcPts val="0"/>
                        </a:spcAft>
                        <a:buNone/>
                      </a:pPr>
                      <a:r>
                        <a:rPr lang="en-US" sz="1050" dirty="0"/>
                        <a:t>[100,1,4,6,7,8,9,101]</a:t>
                      </a:r>
                    </a:p>
                  </a:txBody>
                  <a:tcPr marL="38787" marR="38787" marT="38787" marB="38787"/>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3159bcba1d_0_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Model Architecture - Caption Generation</a:t>
            </a:r>
            <a:endParaRPr dirty="0"/>
          </a:p>
        </p:txBody>
      </p:sp>
      <p:pic>
        <p:nvPicPr>
          <p:cNvPr id="2" name="Google Shape;150;g33159bcba1d_0_25">
            <a:extLst>
              <a:ext uri="{FF2B5EF4-FFF2-40B4-BE49-F238E27FC236}">
                <a16:creationId xmlns:a16="http://schemas.microsoft.com/office/drawing/2014/main" id="{9F3737FF-0119-DF47-A596-1678554CE1B6}"/>
              </a:ext>
            </a:extLst>
          </p:cNvPr>
          <p:cNvPicPr preferRelativeResize="0"/>
          <p:nvPr/>
        </p:nvPicPr>
        <p:blipFill>
          <a:blip r:embed="rId3">
            <a:alphaModFix/>
          </a:blip>
          <a:stretch>
            <a:fillRect/>
          </a:stretch>
        </p:blipFill>
        <p:spPr>
          <a:xfrm>
            <a:off x="152400" y="2909500"/>
            <a:ext cx="8839198" cy="1559316"/>
          </a:xfrm>
          <a:prstGeom prst="rect">
            <a:avLst/>
          </a:prstGeom>
          <a:noFill/>
          <a:ln>
            <a:noFill/>
          </a:ln>
        </p:spPr>
      </p:pic>
      <p:graphicFrame>
        <p:nvGraphicFramePr>
          <p:cNvPr id="152" name="Google Shape;150;g33159bcba1d_0_25">
            <a:extLst>
              <a:ext uri="{FF2B5EF4-FFF2-40B4-BE49-F238E27FC236}">
                <a16:creationId xmlns:a16="http://schemas.microsoft.com/office/drawing/2014/main" id="{B9A51D25-AFDA-B3B9-3565-43D5995570B8}"/>
              </a:ext>
            </a:extLst>
          </p:cNvPr>
          <p:cNvGraphicFramePr/>
          <p:nvPr>
            <p:extLst>
              <p:ext uri="{D42A27DB-BD31-4B8C-83A1-F6EECF244321}">
                <p14:modId xmlns:p14="http://schemas.microsoft.com/office/powerpoint/2010/main" val="1833518819"/>
              </p:ext>
            </p:extLst>
          </p:nvPr>
        </p:nvGraphicFramePr>
        <p:xfrm>
          <a:off x="986700" y="1342360"/>
          <a:ext cx="7095900" cy="1399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p:nvSpPr>
          <p:cNvPr id="161" name="Rectangle 160">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3" name="Rectangle 162">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5" name="Straight Connector 164">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7" name="Rectangle 16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5" name="Google Shape;155;g33159bcba1d_0_34"/>
          <p:cNvSpPr txBox="1">
            <a:spLocks noGrp="1"/>
          </p:cNvSpPr>
          <p:nvPr>
            <p:ph type="title"/>
          </p:nvPr>
        </p:nvSpPr>
        <p:spPr>
          <a:xfrm>
            <a:off x="369277" y="454422"/>
            <a:ext cx="2313633" cy="4234656"/>
          </a:xfrm>
          <a:prstGeom prst="rect">
            <a:avLst/>
          </a:prstGeom>
        </p:spPr>
        <p:txBody>
          <a:bodyPr spcFirstLastPara="1" vert="horz" lIns="91440" tIns="45720" rIns="91440" bIns="45720" rtlCol="0" anchor="ctr" anchorCtr="0">
            <a:normAutofit/>
          </a:bodyPr>
          <a:lstStyle/>
          <a:p>
            <a:pPr lvl="0" indent="0" defTabSz="914400">
              <a:lnSpc>
                <a:spcPct val="85000"/>
              </a:lnSpc>
              <a:spcBef>
                <a:spcPct val="0"/>
              </a:spcBef>
              <a:spcAft>
                <a:spcPts val="0"/>
              </a:spcAft>
            </a:pPr>
            <a:r>
              <a:rPr lang="en-US" sz="3200" b="1" spc="-50" dirty="0">
                <a:solidFill>
                  <a:srgbClr val="FFFFFF"/>
                </a:solidFill>
              </a:rPr>
              <a:t>Models Explored</a:t>
            </a:r>
          </a:p>
        </p:txBody>
      </p:sp>
      <p:sp>
        <p:nvSpPr>
          <p:cNvPr id="171" name="Rectangle 17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6" name="Google Shape;156;g33159bcba1d_0_34"/>
          <p:cNvSpPr txBox="1">
            <a:spLocks noGrp="1"/>
          </p:cNvSpPr>
          <p:nvPr>
            <p:ph type="body" idx="1"/>
          </p:nvPr>
        </p:nvSpPr>
        <p:spPr>
          <a:xfrm>
            <a:off x="3556512" y="454422"/>
            <a:ext cx="4810247" cy="4234656"/>
          </a:xfrm>
          <a:prstGeom prst="rect">
            <a:avLst/>
          </a:prstGeom>
        </p:spPr>
        <p:txBody>
          <a:bodyPr spcFirstLastPara="1" vert="horz" lIns="0" tIns="45720" rIns="0" bIns="45720" rtlCol="0" anchor="ctr" anchorCtr="0">
            <a:normAutofit/>
          </a:bodyPr>
          <a:lstStyle/>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dirty="0"/>
              <a:t>Resnet - LSTM</a:t>
            </a:r>
          </a:p>
          <a:p>
            <a:pPr marL="914400" lvl="0" indent="-301625" defTabSz="914400">
              <a:lnSpc>
                <a:spcPct val="90000"/>
              </a:lnSpc>
              <a:spcBef>
                <a:spcPts val="0"/>
              </a:spcBef>
              <a:spcAft>
                <a:spcPts val="600"/>
              </a:spcAft>
              <a:buSzPts val="1150"/>
              <a:buFont typeface="Calibri" panose="020F0502020204030204" pitchFamily="34" charset="0"/>
              <a:buAutoNum type="alphaLcPeriod"/>
            </a:pPr>
            <a:r>
              <a:rPr lang="en-US" dirty="0"/>
              <a:t>Image features extracted using a RESNET CNN encoder.</a:t>
            </a:r>
          </a:p>
          <a:p>
            <a:pPr marL="914400" lvl="0" indent="-301625" defTabSz="914400">
              <a:lnSpc>
                <a:spcPct val="90000"/>
              </a:lnSpc>
              <a:spcBef>
                <a:spcPts val="0"/>
              </a:spcBef>
              <a:spcAft>
                <a:spcPts val="600"/>
              </a:spcAft>
              <a:buSzPts val="1150"/>
              <a:buFont typeface="Calibri" panose="020F0502020204030204" pitchFamily="34" charset="0"/>
              <a:buAutoNum type="alphaLcPeriod"/>
            </a:pPr>
            <a:r>
              <a:rPr lang="en-US" dirty="0"/>
              <a:t>Captions generated using an LSTM decoder.</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dirty="0"/>
              <a:t>CLIP - LSTM</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Features extracted using the CLIP encoder.</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Captions generated using an LSTM decoder.</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dirty="0"/>
              <a:t>CLIP - LSTM with Attention</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Features extracted using the CLIP encoder.</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Captions generated using an LSTM decoder with additional multi head attention layer.</a:t>
            </a:r>
          </a:p>
          <a:p>
            <a:pPr marL="457200" marR="0" lvl="0" indent="-342900" defTabSz="914400">
              <a:lnSpc>
                <a:spcPct val="90000"/>
              </a:lnSpc>
              <a:spcBef>
                <a:spcPts val="0"/>
              </a:spcBef>
              <a:spcAft>
                <a:spcPts val="600"/>
              </a:spcAft>
              <a:buSzPts val="1800"/>
              <a:buFont typeface="Calibri" panose="020F0502020204030204" pitchFamily="34" charset="0"/>
              <a:buAutoNum type="arabicPeriod"/>
            </a:pPr>
            <a:r>
              <a:rPr lang="en-US" dirty="0"/>
              <a:t>VIT - GPT2</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Features extracted using the VIT encoder.</a:t>
            </a:r>
          </a:p>
          <a:p>
            <a:pPr marL="914400" lvl="1" indent="-311150" defTabSz="914400">
              <a:lnSpc>
                <a:spcPct val="90000"/>
              </a:lnSpc>
              <a:spcBef>
                <a:spcPts val="0"/>
              </a:spcBef>
              <a:spcAft>
                <a:spcPts val="600"/>
              </a:spcAft>
              <a:buSzPts val="1300"/>
              <a:buFont typeface="Calibri" panose="020F0502020204030204" pitchFamily="34" charset="0"/>
              <a:buAutoNum type="alphaLcPeriod"/>
            </a:pPr>
            <a:r>
              <a:rPr lang="en-US" dirty="0"/>
              <a:t>Captions generated using an GPT2 decoder.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0"/>
        <p:cNvGrpSpPr/>
        <p:nvPr/>
      </p:nvGrpSpPr>
      <p:grpSpPr>
        <a:xfrm>
          <a:off x="0" y="0"/>
          <a:ext cx="0" cy="0"/>
          <a:chOff x="0" y="0"/>
          <a:chExt cx="0" cy="0"/>
        </a:xfrm>
      </p:grpSpPr>
      <p:sp>
        <p:nvSpPr>
          <p:cNvPr id="179" name="Rectangle 17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0" name="Rectangle 17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81" name="Straight Connector 180">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2" name="Rectangle 18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1" name="Google Shape;161;g33159bcba1d_0_64"/>
          <p:cNvSpPr txBox="1">
            <a:spLocks noGrp="1"/>
          </p:cNvSpPr>
          <p:nvPr>
            <p:ph type="title"/>
          </p:nvPr>
        </p:nvSpPr>
        <p:spPr>
          <a:xfrm>
            <a:off x="369277" y="454422"/>
            <a:ext cx="2313633" cy="4234656"/>
          </a:xfrm>
          <a:prstGeom prst="rect">
            <a:avLst/>
          </a:prstGeom>
        </p:spPr>
        <p:txBody>
          <a:bodyPr spcFirstLastPara="1" vert="horz" lIns="91440" tIns="45720" rIns="91440" bIns="45720" rtlCol="0" anchor="ctr" anchorCtr="0">
            <a:normAutofit/>
          </a:bodyPr>
          <a:lstStyle/>
          <a:p>
            <a:pPr lvl="0" indent="0" defTabSz="914400">
              <a:lnSpc>
                <a:spcPct val="85000"/>
              </a:lnSpc>
              <a:spcBef>
                <a:spcPct val="0"/>
              </a:spcBef>
              <a:spcAft>
                <a:spcPts val="0"/>
              </a:spcAft>
            </a:pPr>
            <a:r>
              <a:rPr lang="en-US" sz="3200" b="1" spc="-50" dirty="0">
                <a:solidFill>
                  <a:srgbClr val="FFFFFF"/>
                </a:solidFill>
              </a:rPr>
              <a:t>Resnet - LSTM</a:t>
            </a:r>
          </a:p>
        </p:txBody>
      </p:sp>
      <p:sp>
        <p:nvSpPr>
          <p:cNvPr id="184" name="Rectangle 18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2" name="Google Shape;162;g33159bcba1d_0_64"/>
          <p:cNvSpPr txBox="1">
            <a:spLocks noGrp="1"/>
          </p:cNvSpPr>
          <p:nvPr>
            <p:ph type="body" idx="1"/>
          </p:nvPr>
        </p:nvSpPr>
        <p:spPr>
          <a:xfrm>
            <a:off x="3556512" y="454421"/>
            <a:ext cx="5339729" cy="4345813"/>
          </a:xfrm>
          <a:prstGeom prst="rect">
            <a:avLst/>
          </a:prstGeom>
        </p:spPr>
        <p:txBody>
          <a:bodyPr spcFirstLastPara="1" vert="horz" lIns="0" tIns="45720" rIns="0" bIns="45720" rtlCol="0" anchor="ctr" anchorCtr="0">
            <a:normAutofit fontScale="92500" lnSpcReduction="10000"/>
          </a:bodyPr>
          <a:lstStyle/>
          <a:p>
            <a:pPr marL="0" lvl="0" indent="0" defTabSz="914400">
              <a:lnSpc>
                <a:spcPct val="90000"/>
              </a:lnSpc>
              <a:spcBef>
                <a:spcPts val="0"/>
              </a:spcBef>
              <a:spcAft>
                <a:spcPts val="600"/>
              </a:spcAft>
              <a:buSzPts val="1018"/>
              <a:buFont typeface="Calibri" panose="020F0502020204030204" pitchFamily="34" charset="0"/>
              <a:buNone/>
            </a:pPr>
            <a:r>
              <a:rPr lang="en-US" b="1" dirty="0"/>
              <a:t>Model Training Parameters</a:t>
            </a:r>
          </a:p>
          <a:p>
            <a:pPr marL="0" lvl="0" indent="0" defTabSz="914400">
              <a:lnSpc>
                <a:spcPct val="90000"/>
              </a:lnSpc>
              <a:spcBef>
                <a:spcPts val="0"/>
              </a:spcBef>
              <a:spcAft>
                <a:spcPts val="600"/>
              </a:spcAft>
              <a:buSzPts val="1018"/>
              <a:buFont typeface="Calibri" panose="020F0502020204030204" pitchFamily="34" charset="0"/>
              <a:buNone/>
            </a:pPr>
            <a:endParaRPr lang="en-US" b="1" dirty="0"/>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Resnet feature vector size - 512	</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LSTM Hidden size - 512  </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Number of LSTM layers - 3 </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Optimizer - Adam</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Learning rate - 0.0001 </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Loss function - Cross entropy</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Number of epochs - 20</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Test Results after 20 epochs for 8k Model:</a:t>
            </a:r>
          </a:p>
          <a:p>
            <a:pPr marL="914400" lvl="1" indent="-308927" defTabSz="914400">
              <a:lnSpc>
                <a:spcPct val="90000"/>
              </a:lnSpc>
              <a:spcBef>
                <a:spcPts val="0"/>
              </a:spcBef>
              <a:spcAft>
                <a:spcPts val="600"/>
              </a:spcAft>
              <a:buSzPts val="1265"/>
              <a:buFont typeface="Calibri" panose="020F0502020204030204" pitchFamily="34" charset="0"/>
              <a:buChar char="○"/>
            </a:pPr>
            <a:r>
              <a:rPr lang="en-US" sz="1500" dirty="0"/>
              <a:t>Evaluation metric: BLEU2: 0.32, BLEU3: 0.15 &amp; BLEU4: 0.07, WER: 0.76, Rouge 1: 0.43, Rouge 2: 0.19, Rouge L: 0.40</a:t>
            </a:r>
          </a:p>
          <a:p>
            <a:pPr marL="914400" lvl="1" indent="-308927" defTabSz="914400">
              <a:lnSpc>
                <a:spcPct val="90000"/>
              </a:lnSpc>
              <a:spcBef>
                <a:spcPts val="0"/>
              </a:spcBef>
              <a:spcAft>
                <a:spcPts val="600"/>
              </a:spcAft>
              <a:buSzPts val="1265"/>
              <a:buFont typeface="Calibri" panose="020F0502020204030204" pitchFamily="34" charset="0"/>
              <a:buChar char="○"/>
            </a:pPr>
            <a:r>
              <a:rPr lang="en-US" sz="1500" dirty="0"/>
              <a:t>Similarity Score:  0.46</a:t>
            </a:r>
          </a:p>
          <a:p>
            <a:pPr marL="457200" lvl="0" indent="-308927" defTabSz="914400">
              <a:lnSpc>
                <a:spcPct val="90000"/>
              </a:lnSpc>
              <a:spcBef>
                <a:spcPts val="0"/>
              </a:spcBef>
              <a:spcAft>
                <a:spcPts val="600"/>
              </a:spcAft>
              <a:buSzPts val="1265"/>
              <a:buFont typeface="Calibri" panose="020F0502020204030204" pitchFamily="34" charset="0"/>
              <a:buChar char="●"/>
            </a:pPr>
            <a:r>
              <a:rPr lang="en-US" dirty="0"/>
              <a:t>Test Results after 20 epochs for 30K Model:</a:t>
            </a:r>
          </a:p>
          <a:p>
            <a:pPr marL="914400" lvl="1" indent="-308927" defTabSz="914400">
              <a:lnSpc>
                <a:spcPct val="90000"/>
              </a:lnSpc>
              <a:spcBef>
                <a:spcPts val="0"/>
              </a:spcBef>
              <a:spcAft>
                <a:spcPts val="600"/>
              </a:spcAft>
              <a:buSzPts val="1265"/>
              <a:buFont typeface="Calibri" panose="020F0502020204030204" pitchFamily="34" charset="0"/>
              <a:buChar char="○"/>
            </a:pPr>
            <a:r>
              <a:rPr lang="en-US" sz="1500" dirty="0"/>
              <a:t>Evaluation metric: BLEU2: 0.34, BLEU3: 0.17,  BLEU4: 0.08, WER: 0.78, Rouge 1: 0.43, Rouge 2: 0.19, Rouge L: 0.39</a:t>
            </a:r>
          </a:p>
          <a:p>
            <a:pPr marL="914400" lvl="1" indent="-308927" defTabSz="914400">
              <a:lnSpc>
                <a:spcPct val="90000"/>
              </a:lnSpc>
              <a:spcBef>
                <a:spcPts val="0"/>
              </a:spcBef>
              <a:spcAft>
                <a:spcPts val="600"/>
              </a:spcAft>
              <a:buSzPts val="1265"/>
              <a:buFont typeface="Calibri" panose="020F0502020204030204" pitchFamily="34" charset="0"/>
              <a:buChar char="○"/>
            </a:pPr>
            <a:r>
              <a:rPr lang="en-US" sz="1500" dirty="0"/>
              <a:t>Similarity Score: 0.53</a:t>
            </a:r>
          </a:p>
          <a:p>
            <a:pPr marL="0" lvl="0" indent="0" defTabSz="914400">
              <a:lnSpc>
                <a:spcPct val="90000"/>
              </a:lnSpc>
              <a:spcBef>
                <a:spcPts val="0"/>
              </a:spcBef>
              <a:spcAft>
                <a:spcPts val="600"/>
              </a:spcAft>
              <a:buFont typeface="Calibri" panose="020F0502020204030204" pitchFamily="34" charset="0"/>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33903848eeb_4_6"/>
          <p:cNvPicPr preferRelativeResize="0"/>
          <p:nvPr/>
        </p:nvPicPr>
        <p:blipFill>
          <a:blip r:embed="rId3">
            <a:alphaModFix/>
          </a:blip>
          <a:stretch>
            <a:fillRect/>
          </a:stretch>
        </p:blipFill>
        <p:spPr>
          <a:xfrm>
            <a:off x="138926" y="1238651"/>
            <a:ext cx="4178826" cy="3450228"/>
          </a:xfrm>
          <a:prstGeom prst="rect">
            <a:avLst/>
          </a:prstGeom>
          <a:noFill/>
          <a:ln>
            <a:noFill/>
          </a:ln>
        </p:spPr>
      </p:pic>
      <p:sp>
        <p:nvSpPr>
          <p:cNvPr id="168" name="Google Shape;168;g33903848eeb_4_6"/>
          <p:cNvSpPr txBox="1"/>
          <p:nvPr/>
        </p:nvSpPr>
        <p:spPr>
          <a:xfrm>
            <a:off x="311700" y="769325"/>
            <a:ext cx="39501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8K Results</a:t>
            </a:r>
            <a:endParaRPr sz="1100" b="1" dirty="0"/>
          </a:p>
        </p:txBody>
      </p:sp>
      <p:pic>
        <p:nvPicPr>
          <p:cNvPr id="169" name="Google Shape;169;g33903848eeb_4_6"/>
          <p:cNvPicPr preferRelativeResize="0"/>
          <p:nvPr/>
        </p:nvPicPr>
        <p:blipFill>
          <a:blip r:embed="rId4">
            <a:alphaModFix/>
          </a:blip>
          <a:stretch>
            <a:fillRect/>
          </a:stretch>
        </p:blipFill>
        <p:spPr>
          <a:xfrm>
            <a:off x="4483625" y="1238650"/>
            <a:ext cx="4521450" cy="3450228"/>
          </a:xfrm>
          <a:prstGeom prst="rect">
            <a:avLst/>
          </a:prstGeom>
          <a:noFill/>
          <a:ln>
            <a:noFill/>
          </a:ln>
        </p:spPr>
      </p:pic>
      <p:sp>
        <p:nvSpPr>
          <p:cNvPr id="170" name="Google Shape;170;g33903848eeb_4_6"/>
          <p:cNvSpPr txBox="1"/>
          <p:nvPr/>
        </p:nvSpPr>
        <p:spPr>
          <a:xfrm>
            <a:off x="4483625" y="828775"/>
            <a:ext cx="39501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30K Results</a:t>
            </a:r>
            <a:endParaRPr sz="1100" b="1" dirty="0"/>
          </a:p>
        </p:txBody>
      </p:sp>
      <p:sp>
        <p:nvSpPr>
          <p:cNvPr id="171" name="Google Shape;171;g33903848eeb_4_6"/>
          <p:cNvSpPr txBox="1">
            <a:spLocks noGrp="1"/>
          </p:cNvSpPr>
          <p:nvPr>
            <p:ph type="title"/>
          </p:nvPr>
        </p:nvSpPr>
        <p:spPr>
          <a:xfrm>
            <a:off x="916875" y="127450"/>
            <a:ext cx="7915500" cy="441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Train Scores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3903848eeb_4_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8k Test Scores</a:t>
            </a:r>
            <a:endParaRPr dirty="0"/>
          </a:p>
        </p:txBody>
      </p:sp>
      <p:pic>
        <p:nvPicPr>
          <p:cNvPr id="177" name="Google Shape;177;g33903848eeb_4_17"/>
          <p:cNvPicPr preferRelativeResize="0"/>
          <p:nvPr/>
        </p:nvPicPr>
        <p:blipFill>
          <a:blip r:embed="rId3">
            <a:alphaModFix/>
          </a:blip>
          <a:stretch>
            <a:fillRect/>
          </a:stretch>
        </p:blipFill>
        <p:spPr>
          <a:xfrm>
            <a:off x="152400" y="1170125"/>
            <a:ext cx="3901776" cy="2178264"/>
          </a:xfrm>
          <a:prstGeom prst="rect">
            <a:avLst/>
          </a:prstGeom>
          <a:noFill/>
          <a:ln>
            <a:noFill/>
          </a:ln>
        </p:spPr>
      </p:pic>
      <p:pic>
        <p:nvPicPr>
          <p:cNvPr id="178" name="Google Shape;178;g33903848eeb_4_17"/>
          <p:cNvPicPr preferRelativeResize="0"/>
          <p:nvPr/>
        </p:nvPicPr>
        <p:blipFill>
          <a:blip r:embed="rId4">
            <a:alphaModFix/>
          </a:blip>
          <a:stretch>
            <a:fillRect/>
          </a:stretch>
        </p:blipFill>
        <p:spPr>
          <a:xfrm>
            <a:off x="4862025" y="1170124"/>
            <a:ext cx="4129574" cy="2952295"/>
          </a:xfrm>
          <a:prstGeom prst="rect">
            <a:avLst/>
          </a:prstGeom>
          <a:noFill/>
          <a:ln>
            <a:noFill/>
          </a:ln>
        </p:spPr>
      </p:pic>
      <p:pic>
        <p:nvPicPr>
          <p:cNvPr id="179" name="Google Shape;179;g33903848eeb_4_17"/>
          <p:cNvPicPr preferRelativeResize="0"/>
          <p:nvPr/>
        </p:nvPicPr>
        <p:blipFill>
          <a:blip r:embed="rId5">
            <a:alphaModFix/>
          </a:blip>
          <a:stretch>
            <a:fillRect/>
          </a:stretch>
        </p:blipFill>
        <p:spPr>
          <a:xfrm>
            <a:off x="2103288" y="2905930"/>
            <a:ext cx="2555050" cy="165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119" name="Rectangle 11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1" name="Rectangle 12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3" name="Straight Connector 12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Google Shape;62;g331590b1153_0_0"/>
          <p:cNvSpPr txBox="1">
            <a:spLocks noGrp="1"/>
          </p:cNvSpPr>
          <p:nvPr>
            <p:ph type="title"/>
          </p:nvPr>
        </p:nvSpPr>
        <p:spPr>
          <a:xfrm>
            <a:off x="369277" y="387626"/>
            <a:ext cx="2313633" cy="4329630"/>
          </a:xfrm>
          <a:prstGeom prst="rect">
            <a:avLst/>
          </a:prstGeom>
        </p:spPr>
        <p:txBody>
          <a:bodyPr spcFirstLastPara="1" vert="horz" lIns="91440" tIns="45720" rIns="91440" bIns="45720" rtlCol="0" anchor="ctr" anchorCtr="0">
            <a:normAutofit/>
          </a:bodyPr>
          <a:lstStyle/>
          <a:p>
            <a:pPr lvl="0" indent="0" defTabSz="914400">
              <a:lnSpc>
                <a:spcPct val="85000"/>
              </a:lnSpc>
              <a:spcBef>
                <a:spcPct val="0"/>
              </a:spcBef>
              <a:spcAft>
                <a:spcPts val="0"/>
              </a:spcAft>
              <a:buSzPct val="111111"/>
            </a:pPr>
            <a:r>
              <a:rPr lang="en-US" sz="2700" spc="-50">
                <a:solidFill>
                  <a:srgbClr val="FFFFFF"/>
                </a:solidFill>
              </a:rPr>
              <a:t>Agenda</a:t>
            </a:r>
          </a:p>
        </p:txBody>
      </p:sp>
      <p:sp>
        <p:nvSpPr>
          <p:cNvPr id="129" name="Rectangle 128">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15" name="Google Shape;63;g331590b1153_0_0">
            <a:extLst>
              <a:ext uri="{FF2B5EF4-FFF2-40B4-BE49-F238E27FC236}">
                <a16:creationId xmlns:a16="http://schemas.microsoft.com/office/drawing/2014/main" id="{8B6C5E4C-675B-2EAD-562A-E3033476BBDE}"/>
              </a:ext>
            </a:extLst>
          </p:cNvPr>
          <p:cNvGraphicFramePr/>
          <p:nvPr>
            <p:extLst>
              <p:ext uri="{D42A27DB-BD31-4B8C-83A1-F6EECF244321}">
                <p14:modId xmlns:p14="http://schemas.microsoft.com/office/powerpoint/2010/main" val="5880697"/>
              </p:ext>
            </p:extLst>
          </p:nvPr>
        </p:nvGraphicFramePr>
        <p:xfrm>
          <a:off x="3556397" y="479822"/>
          <a:ext cx="5098256" cy="4237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33903848eeb_4_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30k Test Scores</a:t>
            </a:r>
            <a:endParaRPr dirty="0"/>
          </a:p>
        </p:txBody>
      </p:sp>
      <p:pic>
        <p:nvPicPr>
          <p:cNvPr id="185" name="Google Shape;185;g33903848eeb_4_22"/>
          <p:cNvPicPr preferRelativeResize="0"/>
          <p:nvPr/>
        </p:nvPicPr>
        <p:blipFill>
          <a:blip r:embed="rId3">
            <a:alphaModFix/>
          </a:blip>
          <a:stretch>
            <a:fillRect/>
          </a:stretch>
        </p:blipFill>
        <p:spPr>
          <a:xfrm>
            <a:off x="189775" y="1017725"/>
            <a:ext cx="4093252" cy="2618449"/>
          </a:xfrm>
          <a:prstGeom prst="rect">
            <a:avLst/>
          </a:prstGeom>
          <a:noFill/>
          <a:ln>
            <a:noFill/>
          </a:ln>
        </p:spPr>
      </p:pic>
      <p:pic>
        <p:nvPicPr>
          <p:cNvPr id="186" name="Google Shape;186;g33903848eeb_4_22"/>
          <p:cNvPicPr preferRelativeResize="0"/>
          <p:nvPr/>
        </p:nvPicPr>
        <p:blipFill>
          <a:blip r:embed="rId4">
            <a:alphaModFix/>
          </a:blip>
          <a:stretch>
            <a:fillRect/>
          </a:stretch>
        </p:blipFill>
        <p:spPr>
          <a:xfrm>
            <a:off x="4701539" y="1017725"/>
            <a:ext cx="4290061" cy="3203755"/>
          </a:xfrm>
          <a:prstGeom prst="rect">
            <a:avLst/>
          </a:prstGeom>
          <a:noFill/>
          <a:ln>
            <a:noFill/>
          </a:ln>
        </p:spPr>
      </p:pic>
      <p:pic>
        <p:nvPicPr>
          <p:cNvPr id="187" name="Google Shape;187;g33903848eeb_4_22"/>
          <p:cNvPicPr preferRelativeResize="0"/>
          <p:nvPr/>
        </p:nvPicPr>
        <p:blipFill>
          <a:blip r:embed="rId5">
            <a:alphaModFix/>
          </a:blip>
          <a:stretch>
            <a:fillRect/>
          </a:stretch>
        </p:blipFill>
        <p:spPr>
          <a:xfrm>
            <a:off x="2309924" y="2759749"/>
            <a:ext cx="2262076" cy="175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3159bcba1d_0_6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CLIP - LSTM</a:t>
            </a:r>
            <a:endParaRPr dirty="0"/>
          </a:p>
        </p:txBody>
      </p:sp>
      <p:sp>
        <p:nvSpPr>
          <p:cNvPr id="193" name="Google Shape;193;g33159bcba1d_0_69"/>
          <p:cNvSpPr txBox="1">
            <a:spLocks noGrp="1"/>
          </p:cNvSpPr>
          <p:nvPr>
            <p:ph type="body" idx="1"/>
          </p:nvPr>
        </p:nvSpPr>
        <p:spPr>
          <a:xfrm>
            <a:off x="163575" y="869475"/>
            <a:ext cx="8520600" cy="3959100"/>
          </a:xfrm>
          <a:prstGeom prst="rect">
            <a:avLst/>
          </a:prstGeom>
        </p:spPr>
        <p:txBody>
          <a:bodyPr spcFirstLastPara="1" wrap="square" lIns="91425" tIns="91425" rIns="91425" bIns="91425" anchor="t" anchorCtr="0">
            <a:normAutofit fontScale="85000" lnSpcReduction="20000"/>
          </a:bodyPr>
          <a:lstStyle/>
          <a:p>
            <a:pPr marL="0" lvl="0" indent="0" algn="l" rtl="0">
              <a:lnSpc>
                <a:spcPct val="95000"/>
              </a:lnSpc>
              <a:spcBef>
                <a:spcPts val="0"/>
              </a:spcBef>
              <a:spcAft>
                <a:spcPts val="0"/>
              </a:spcAft>
              <a:buNone/>
            </a:pPr>
            <a:endParaRPr sz="1265" dirty="0"/>
          </a:p>
          <a:p>
            <a:pPr marL="0" lvl="0" indent="0" algn="l" rtl="0">
              <a:lnSpc>
                <a:spcPct val="95000"/>
              </a:lnSpc>
              <a:spcBef>
                <a:spcPts val="0"/>
              </a:spcBef>
              <a:spcAft>
                <a:spcPts val="0"/>
              </a:spcAft>
              <a:buClr>
                <a:schemeClr val="dk1"/>
              </a:buClr>
              <a:buSzPts val="1018"/>
              <a:buFont typeface="Arial"/>
              <a:buNone/>
            </a:pPr>
            <a:r>
              <a:rPr lang="en-US" sz="1400" b="1" dirty="0"/>
              <a:t>Model Training Parameters</a:t>
            </a:r>
            <a:endParaRPr sz="1400" b="1" dirty="0"/>
          </a:p>
          <a:p>
            <a:pPr marL="0" lvl="0" indent="0" algn="l" rtl="0">
              <a:lnSpc>
                <a:spcPct val="95000"/>
              </a:lnSpc>
              <a:spcBef>
                <a:spcPts val="0"/>
              </a:spcBef>
              <a:spcAft>
                <a:spcPts val="0"/>
              </a:spcAft>
              <a:buClr>
                <a:schemeClr val="dk1"/>
              </a:buClr>
              <a:buSzPts val="1018"/>
              <a:buFont typeface="Arial"/>
              <a:buNone/>
            </a:pPr>
            <a:r>
              <a:rPr lang="en-US" sz="1400" b="1" dirty="0"/>
              <a:t> </a:t>
            </a:r>
            <a:endParaRPr sz="1400" b="1" dirty="0"/>
          </a:p>
          <a:p>
            <a:pPr marL="457200" lvl="0" indent="-308927" algn="l" rtl="0">
              <a:lnSpc>
                <a:spcPct val="150000"/>
              </a:lnSpc>
              <a:spcBef>
                <a:spcPts val="0"/>
              </a:spcBef>
              <a:spcAft>
                <a:spcPts val="0"/>
              </a:spcAft>
              <a:buSzPts val="1265"/>
              <a:buChar char="●"/>
            </a:pPr>
            <a:r>
              <a:rPr lang="en-US" sz="1400" dirty="0"/>
              <a:t>Clip feature vector size - 512	</a:t>
            </a:r>
            <a:endParaRPr sz="1400" dirty="0"/>
          </a:p>
          <a:p>
            <a:pPr marL="457200" lvl="0" indent="-308927" algn="l" rtl="0">
              <a:lnSpc>
                <a:spcPct val="150000"/>
              </a:lnSpc>
              <a:spcBef>
                <a:spcPts val="0"/>
              </a:spcBef>
              <a:spcAft>
                <a:spcPts val="0"/>
              </a:spcAft>
              <a:buSzPts val="1265"/>
              <a:buChar char="●"/>
            </a:pPr>
            <a:r>
              <a:rPr lang="en-US" sz="1400" dirty="0"/>
              <a:t>LSTM Hidden size - 512  </a:t>
            </a:r>
            <a:endParaRPr sz="1400" dirty="0"/>
          </a:p>
          <a:p>
            <a:pPr marL="457200" lvl="0" indent="-308927" algn="l" rtl="0">
              <a:lnSpc>
                <a:spcPct val="150000"/>
              </a:lnSpc>
              <a:spcBef>
                <a:spcPts val="0"/>
              </a:spcBef>
              <a:spcAft>
                <a:spcPts val="0"/>
              </a:spcAft>
              <a:buSzPts val="1265"/>
              <a:buChar char="●"/>
            </a:pPr>
            <a:r>
              <a:rPr lang="en-US" sz="1400" dirty="0"/>
              <a:t>Number of LSTM layers - 3 </a:t>
            </a:r>
            <a:endParaRPr sz="1400" dirty="0"/>
          </a:p>
          <a:p>
            <a:pPr marL="457200" lvl="0" indent="-308927" algn="l" rtl="0">
              <a:lnSpc>
                <a:spcPct val="150000"/>
              </a:lnSpc>
              <a:spcBef>
                <a:spcPts val="0"/>
              </a:spcBef>
              <a:spcAft>
                <a:spcPts val="0"/>
              </a:spcAft>
              <a:buSzPts val="1265"/>
              <a:buChar char="●"/>
            </a:pPr>
            <a:r>
              <a:rPr lang="en-US" sz="1400" dirty="0"/>
              <a:t>Optimizer - Adam</a:t>
            </a:r>
            <a:endParaRPr sz="1400" dirty="0"/>
          </a:p>
          <a:p>
            <a:pPr marL="457200" lvl="0" indent="-308927" algn="l" rtl="0">
              <a:lnSpc>
                <a:spcPct val="150000"/>
              </a:lnSpc>
              <a:spcBef>
                <a:spcPts val="0"/>
              </a:spcBef>
              <a:spcAft>
                <a:spcPts val="0"/>
              </a:spcAft>
              <a:buSzPts val="1265"/>
              <a:buChar char="●"/>
            </a:pPr>
            <a:r>
              <a:rPr lang="en-US" sz="1400" dirty="0"/>
              <a:t>Learning rate - 0.0001 </a:t>
            </a:r>
            <a:endParaRPr sz="1400" dirty="0"/>
          </a:p>
          <a:p>
            <a:pPr marL="457200" lvl="0" indent="-308927" algn="l" rtl="0">
              <a:lnSpc>
                <a:spcPct val="150000"/>
              </a:lnSpc>
              <a:spcBef>
                <a:spcPts val="0"/>
              </a:spcBef>
              <a:spcAft>
                <a:spcPts val="0"/>
              </a:spcAft>
              <a:buSzPts val="1265"/>
              <a:buChar char="●"/>
            </a:pPr>
            <a:r>
              <a:rPr lang="en-US" sz="1400" dirty="0"/>
              <a:t>Loss function - Cross entropy</a:t>
            </a:r>
            <a:endParaRPr sz="1400" dirty="0"/>
          </a:p>
          <a:p>
            <a:pPr marL="457200" lvl="0" indent="-308927" algn="l" rtl="0">
              <a:lnSpc>
                <a:spcPct val="150000"/>
              </a:lnSpc>
              <a:spcBef>
                <a:spcPts val="0"/>
              </a:spcBef>
              <a:spcAft>
                <a:spcPts val="0"/>
              </a:spcAft>
              <a:buSzPts val="1265"/>
              <a:buChar char="●"/>
            </a:pPr>
            <a:r>
              <a:rPr lang="en-US" sz="1400" dirty="0"/>
              <a:t>Number of epochs - 20</a:t>
            </a:r>
            <a:endParaRPr sz="1400" dirty="0"/>
          </a:p>
          <a:p>
            <a:pPr marL="457200" lvl="0" indent="-308927" algn="l" rtl="0">
              <a:lnSpc>
                <a:spcPct val="150000"/>
              </a:lnSpc>
              <a:spcBef>
                <a:spcPts val="0"/>
              </a:spcBef>
              <a:spcAft>
                <a:spcPts val="0"/>
              </a:spcAft>
              <a:buSzPts val="1265"/>
              <a:buChar char="●"/>
            </a:pPr>
            <a:r>
              <a:rPr lang="en-US" sz="1400" dirty="0"/>
              <a:t>Test Results after 20 epochs for 8k Model:</a:t>
            </a:r>
            <a:endParaRPr sz="1400" dirty="0"/>
          </a:p>
          <a:p>
            <a:pPr marL="914400" lvl="1" indent="-308927" algn="l" rtl="0">
              <a:lnSpc>
                <a:spcPct val="150000"/>
              </a:lnSpc>
              <a:spcBef>
                <a:spcPts val="0"/>
              </a:spcBef>
              <a:spcAft>
                <a:spcPts val="0"/>
              </a:spcAft>
              <a:buSzPts val="1265"/>
              <a:buChar char="○"/>
            </a:pPr>
            <a:r>
              <a:rPr lang="en-US" sz="1400" dirty="0"/>
              <a:t>Evaluation metric: BLEU2: 0.39, BLEU3: 0.19 , BLEU4: 0.08, WER: 0.70, Rouge 1: 0.47, Rouge 2: 0.23, Rouge L: 0.44</a:t>
            </a:r>
            <a:endParaRPr sz="1400" dirty="0"/>
          </a:p>
          <a:p>
            <a:pPr marL="914400" lvl="1" indent="-308927" algn="l" rtl="0">
              <a:lnSpc>
                <a:spcPct val="150000"/>
              </a:lnSpc>
              <a:spcBef>
                <a:spcPts val="0"/>
              </a:spcBef>
              <a:spcAft>
                <a:spcPts val="0"/>
              </a:spcAft>
              <a:buSzPts val="1265"/>
              <a:buChar char="○"/>
            </a:pPr>
            <a:r>
              <a:rPr lang="en-US" sz="1400" dirty="0"/>
              <a:t>Similarity Score:  0.48</a:t>
            </a:r>
            <a:endParaRPr sz="1400" dirty="0"/>
          </a:p>
          <a:p>
            <a:pPr marL="457200" lvl="0" indent="-308927" algn="l" rtl="0">
              <a:lnSpc>
                <a:spcPct val="150000"/>
              </a:lnSpc>
              <a:spcBef>
                <a:spcPts val="0"/>
              </a:spcBef>
              <a:spcAft>
                <a:spcPts val="0"/>
              </a:spcAft>
              <a:buSzPts val="1265"/>
              <a:buChar char="●"/>
            </a:pPr>
            <a:r>
              <a:rPr lang="en-US" sz="1400" dirty="0"/>
              <a:t>Test Results after 20 epochs for 30K Model:</a:t>
            </a:r>
            <a:endParaRPr sz="1400" dirty="0"/>
          </a:p>
          <a:p>
            <a:pPr marL="914400" lvl="1" indent="-308927" algn="l" rtl="0">
              <a:lnSpc>
                <a:spcPct val="150000"/>
              </a:lnSpc>
              <a:spcBef>
                <a:spcPts val="0"/>
              </a:spcBef>
              <a:spcAft>
                <a:spcPts val="0"/>
              </a:spcAft>
              <a:buSzPts val="1265"/>
              <a:buChar char="○"/>
            </a:pPr>
            <a:r>
              <a:rPr lang="en-US" sz="1400" dirty="0"/>
              <a:t>Evaluation metric: BLEU2: 0.44, BLEU3: 0.25,  BLEU4: 0.13, WER: 0.69, Rouge 1: 0.49, Rouge 2: 0.25, Rouge L: 0.46</a:t>
            </a:r>
            <a:endParaRPr sz="1400" dirty="0"/>
          </a:p>
          <a:p>
            <a:pPr marL="914400" lvl="1" indent="-308927" algn="l" rtl="0">
              <a:lnSpc>
                <a:spcPct val="150000"/>
              </a:lnSpc>
              <a:spcBef>
                <a:spcPts val="0"/>
              </a:spcBef>
              <a:spcAft>
                <a:spcPts val="0"/>
              </a:spcAft>
              <a:buSzPts val="1265"/>
              <a:buChar char="○"/>
            </a:pPr>
            <a:r>
              <a:rPr lang="en-US" sz="1400" dirty="0"/>
              <a:t>Similarity Score: 0.60</a:t>
            </a:r>
            <a:endParaRPr sz="1400" dirty="0">
              <a:solidFill>
                <a:srgbClr val="32594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3831ca42a6_0_7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Training Results</a:t>
            </a:r>
            <a:endParaRPr dirty="0"/>
          </a:p>
        </p:txBody>
      </p:sp>
      <p:pic>
        <p:nvPicPr>
          <p:cNvPr id="199" name="Google Shape;199;g33831ca42a6_0_71"/>
          <p:cNvPicPr preferRelativeResize="0"/>
          <p:nvPr/>
        </p:nvPicPr>
        <p:blipFill>
          <a:blip r:embed="rId3">
            <a:alphaModFix/>
          </a:blip>
          <a:stretch>
            <a:fillRect/>
          </a:stretch>
        </p:blipFill>
        <p:spPr>
          <a:xfrm>
            <a:off x="126072" y="1580675"/>
            <a:ext cx="4439055" cy="3090475"/>
          </a:xfrm>
          <a:prstGeom prst="rect">
            <a:avLst/>
          </a:prstGeom>
          <a:noFill/>
          <a:ln>
            <a:noFill/>
          </a:ln>
        </p:spPr>
      </p:pic>
      <p:pic>
        <p:nvPicPr>
          <p:cNvPr id="200" name="Google Shape;200;g33831ca42a6_0_71"/>
          <p:cNvPicPr preferRelativeResize="0"/>
          <p:nvPr/>
        </p:nvPicPr>
        <p:blipFill>
          <a:blip r:embed="rId4">
            <a:alphaModFix/>
          </a:blip>
          <a:stretch>
            <a:fillRect/>
          </a:stretch>
        </p:blipFill>
        <p:spPr>
          <a:xfrm>
            <a:off x="4737005" y="1608000"/>
            <a:ext cx="4262615" cy="3090475"/>
          </a:xfrm>
          <a:prstGeom prst="rect">
            <a:avLst/>
          </a:prstGeom>
          <a:noFill/>
          <a:ln>
            <a:noFill/>
          </a:ln>
        </p:spPr>
      </p:pic>
      <p:sp>
        <p:nvSpPr>
          <p:cNvPr id="201" name="Google Shape;201;g33831ca42a6_0_71"/>
          <p:cNvSpPr txBox="1"/>
          <p:nvPr/>
        </p:nvSpPr>
        <p:spPr>
          <a:xfrm>
            <a:off x="1118850" y="1227875"/>
            <a:ext cx="20871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8k Train scores</a:t>
            </a:r>
            <a:endParaRPr sz="1800" dirty="0"/>
          </a:p>
        </p:txBody>
      </p:sp>
      <p:sp>
        <p:nvSpPr>
          <p:cNvPr id="202" name="Google Shape;202;g33831ca42a6_0_71"/>
          <p:cNvSpPr txBox="1"/>
          <p:nvPr/>
        </p:nvSpPr>
        <p:spPr>
          <a:xfrm>
            <a:off x="5940375" y="1227875"/>
            <a:ext cx="2396700" cy="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30k Train scores</a:t>
            </a: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3831ca42a6_0_7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8K Test Scores</a:t>
            </a:r>
            <a:endParaRPr dirty="0"/>
          </a:p>
        </p:txBody>
      </p:sp>
      <p:pic>
        <p:nvPicPr>
          <p:cNvPr id="208" name="Google Shape;208;g33831ca42a6_0_76"/>
          <p:cNvPicPr preferRelativeResize="0"/>
          <p:nvPr/>
        </p:nvPicPr>
        <p:blipFill>
          <a:blip r:embed="rId3">
            <a:alphaModFix/>
          </a:blip>
          <a:stretch>
            <a:fillRect/>
          </a:stretch>
        </p:blipFill>
        <p:spPr>
          <a:xfrm>
            <a:off x="107875" y="1183600"/>
            <a:ext cx="4363675" cy="2050499"/>
          </a:xfrm>
          <a:prstGeom prst="rect">
            <a:avLst/>
          </a:prstGeom>
          <a:noFill/>
          <a:ln>
            <a:noFill/>
          </a:ln>
        </p:spPr>
      </p:pic>
      <p:pic>
        <p:nvPicPr>
          <p:cNvPr id="209" name="Google Shape;209;g33831ca42a6_0_76"/>
          <p:cNvPicPr preferRelativeResize="0"/>
          <p:nvPr/>
        </p:nvPicPr>
        <p:blipFill>
          <a:blip r:embed="rId4">
            <a:alphaModFix/>
          </a:blip>
          <a:stretch>
            <a:fillRect/>
          </a:stretch>
        </p:blipFill>
        <p:spPr>
          <a:xfrm>
            <a:off x="4572000" y="1089350"/>
            <a:ext cx="4367650" cy="2144751"/>
          </a:xfrm>
          <a:prstGeom prst="rect">
            <a:avLst/>
          </a:prstGeom>
          <a:noFill/>
          <a:ln>
            <a:noFill/>
          </a:ln>
        </p:spPr>
      </p:pic>
      <p:pic>
        <p:nvPicPr>
          <p:cNvPr id="210" name="Google Shape;210;g33831ca42a6_0_76"/>
          <p:cNvPicPr preferRelativeResize="0"/>
          <p:nvPr/>
        </p:nvPicPr>
        <p:blipFill>
          <a:blip r:embed="rId5">
            <a:alphaModFix/>
          </a:blip>
          <a:stretch>
            <a:fillRect/>
          </a:stretch>
        </p:blipFill>
        <p:spPr>
          <a:xfrm>
            <a:off x="2206427" y="2831037"/>
            <a:ext cx="2568724" cy="1604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3831ca42a6_0_8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30K Test Scores</a:t>
            </a:r>
            <a:endParaRPr dirty="0"/>
          </a:p>
        </p:txBody>
      </p:sp>
      <p:pic>
        <p:nvPicPr>
          <p:cNvPr id="216" name="Google Shape;216;g33831ca42a6_0_81"/>
          <p:cNvPicPr preferRelativeResize="0"/>
          <p:nvPr/>
        </p:nvPicPr>
        <p:blipFill>
          <a:blip r:embed="rId3">
            <a:alphaModFix/>
          </a:blip>
          <a:stretch>
            <a:fillRect/>
          </a:stretch>
        </p:blipFill>
        <p:spPr>
          <a:xfrm>
            <a:off x="152400" y="1170125"/>
            <a:ext cx="5140499" cy="2265950"/>
          </a:xfrm>
          <a:prstGeom prst="rect">
            <a:avLst/>
          </a:prstGeom>
          <a:noFill/>
          <a:ln>
            <a:noFill/>
          </a:ln>
        </p:spPr>
      </p:pic>
      <p:pic>
        <p:nvPicPr>
          <p:cNvPr id="217" name="Google Shape;217;g33831ca42a6_0_81"/>
          <p:cNvPicPr preferRelativeResize="0"/>
          <p:nvPr/>
        </p:nvPicPr>
        <p:blipFill>
          <a:blip r:embed="rId4">
            <a:alphaModFix/>
          </a:blip>
          <a:stretch>
            <a:fillRect/>
          </a:stretch>
        </p:blipFill>
        <p:spPr>
          <a:xfrm>
            <a:off x="5292900" y="1170125"/>
            <a:ext cx="3698699" cy="2265949"/>
          </a:xfrm>
          <a:prstGeom prst="rect">
            <a:avLst/>
          </a:prstGeom>
          <a:noFill/>
          <a:ln>
            <a:noFill/>
          </a:ln>
        </p:spPr>
      </p:pic>
      <p:pic>
        <p:nvPicPr>
          <p:cNvPr id="218" name="Google Shape;218;g33831ca42a6_0_81"/>
          <p:cNvPicPr preferRelativeResize="0"/>
          <p:nvPr/>
        </p:nvPicPr>
        <p:blipFill>
          <a:blip r:embed="rId5">
            <a:alphaModFix/>
          </a:blip>
          <a:srcRect r="4941"/>
          <a:stretch/>
        </p:blipFill>
        <p:spPr>
          <a:xfrm>
            <a:off x="2598822" y="2839453"/>
            <a:ext cx="2626322" cy="18118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33159bcba1d_0_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CLIP - LSTM with Attention</a:t>
            </a:r>
            <a:endParaRPr dirty="0"/>
          </a:p>
        </p:txBody>
      </p:sp>
      <p:sp>
        <p:nvSpPr>
          <p:cNvPr id="224" name="Google Shape;224;g33159bcba1d_0_74"/>
          <p:cNvSpPr txBox="1">
            <a:spLocks noGrp="1"/>
          </p:cNvSpPr>
          <p:nvPr>
            <p:ph type="body" idx="1"/>
          </p:nvPr>
        </p:nvSpPr>
        <p:spPr>
          <a:xfrm>
            <a:off x="177050" y="1017725"/>
            <a:ext cx="8520600" cy="3720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018"/>
              <a:buFont typeface="Arial"/>
              <a:buNone/>
            </a:pPr>
            <a:r>
              <a:rPr lang="en-US" sz="1365" b="1" dirty="0"/>
              <a:t>Model Training Parameters </a:t>
            </a:r>
            <a:endParaRPr sz="1365" b="1" dirty="0"/>
          </a:p>
          <a:p>
            <a:pPr marL="0" lvl="0" indent="0" algn="l" rtl="0">
              <a:lnSpc>
                <a:spcPct val="95000"/>
              </a:lnSpc>
              <a:spcBef>
                <a:spcPts val="0"/>
              </a:spcBef>
              <a:spcAft>
                <a:spcPts val="0"/>
              </a:spcAft>
              <a:buClr>
                <a:schemeClr val="dk1"/>
              </a:buClr>
              <a:buSzPts val="1100"/>
              <a:buFont typeface="Arial"/>
              <a:buNone/>
            </a:pPr>
            <a:r>
              <a:rPr lang="en-US" sz="1365" b="1" dirty="0"/>
              <a:t> </a:t>
            </a:r>
            <a:endParaRPr sz="1365" b="1" dirty="0"/>
          </a:p>
          <a:p>
            <a:pPr marL="457200" lvl="0" indent="-308927" algn="l" rtl="0">
              <a:lnSpc>
                <a:spcPct val="95000"/>
              </a:lnSpc>
              <a:spcBef>
                <a:spcPts val="0"/>
              </a:spcBef>
              <a:spcAft>
                <a:spcPts val="0"/>
              </a:spcAft>
              <a:buSzPts val="1265"/>
              <a:buChar char="●"/>
            </a:pPr>
            <a:r>
              <a:rPr lang="en-US" sz="1265" dirty="0"/>
              <a:t>Clip feature vector size - 512	</a:t>
            </a:r>
            <a:endParaRPr sz="1265" dirty="0"/>
          </a:p>
          <a:p>
            <a:pPr marL="457200" lvl="0" indent="-308927" algn="l" rtl="0">
              <a:lnSpc>
                <a:spcPct val="95000"/>
              </a:lnSpc>
              <a:spcBef>
                <a:spcPts val="0"/>
              </a:spcBef>
              <a:spcAft>
                <a:spcPts val="0"/>
              </a:spcAft>
              <a:buSzPts val="1265"/>
              <a:buChar char="●"/>
            </a:pPr>
            <a:r>
              <a:rPr lang="en-US" sz="1265" dirty="0"/>
              <a:t>LSTM Hidden size - 512  </a:t>
            </a:r>
            <a:endParaRPr sz="1265" dirty="0"/>
          </a:p>
          <a:p>
            <a:pPr marL="457200" lvl="0" indent="-308927" algn="l" rtl="0">
              <a:lnSpc>
                <a:spcPct val="95000"/>
              </a:lnSpc>
              <a:spcBef>
                <a:spcPts val="0"/>
              </a:spcBef>
              <a:spcAft>
                <a:spcPts val="0"/>
              </a:spcAft>
              <a:buSzPts val="1265"/>
              <a:buChar char="●"/>
            </a:pPr>
            <a:r>
              <a:rPr lang="en-US" sz="1265" dirty="0"/>
              <a:t>Number of Heads - 8</a:t>
            </a:r>
            <a:endParaRPr sz="1265" dirty="0"/>
          </a:p>
          <a:p>
            <a:pPr marL="457200" lvl="0" indent="-308927" algn="l" rtl="0">
              <a:lnSpc>
                <a:spcPct val="95000"/>
              </a:lnSpc>
              <a:spcBef>
                <a:spcPts val="0"/>
              </a:spcBef>
              <a:spcAft>
                <a:spcPts val="0"/>
              </a:spcAft>
              <a:buSzPts val="1265"/>
              <a:buChar char="●"/>
            </a:pPr>
            <a:r>
              <a:rPr lang="en-US" sz="1265" dirty="0"/>
              <a:t>Number of LSTM layers - 3 </a:t>
            </a:r>
            <a:endParaRPr sz="1265" dirty="0"/>
          </a:p>
          <a:p>
            <a:pPr marL="457200" lvl="0" indent="-308927" algn="l" rtl="0">
              <a:lnSpc>
                <a:spcPct val="95000"/>
              </a:lnSpc>
              <a:spcBef>
                <a:spcPts val="0"/>
              </a:spcBef>
              <a:spcAft>
                <a:spcPts val="0"/>
              </a:spcAft>
              <a:buSzPts val="1265"/>
              <a:buChar char="●"/>
            </a:pPr>
            <a:r>
              <a:rPr lang="en-US" sz="1265" dirty="0"/>
              <a:t>Optimizer - Adam</a:t>
            </a:r>
            <a:endParaRPr sz="1265" dirty="0"/>
          </a:p>
          <a:p>
            <a:pPr marL="457200" lvl="0" indent="-308927" algn="l" rtl="0">
              <a:lnSpc>
                <a:spcPct val="95000"/>
              </a:lnSpc>
              <a:spcBef>
                <a:spcPts val="0"/>
              </a:spcBef>
              <a:spcAft>
                <a:spcPts val="0"/>
              </a:spcAft>
              <a:buSzPts val="1265"/>
              <a:buChar char="●"/>
            </a:pPr>
            <a:r>
              <a:rPr lang="en-US" sz="1265" dirty="0"/>
              <a:t>Learning rate - 0.0001 </a:t>
            </a:r>
            <a:endParaRPr sz="1265" dirty="0"/>
          </a:p>
          <a:p>
            <a:pPr marL="457200" lvl="0" indent="-308927" algn="l" rtl="0">
              <a:lnSpc>
                <a:spcPct val="95000"/>
              </a:lnSpc>
              <a:spcBef>
                <a:spcPts val="0"/>
              </a:spcBef>
              <a:spcAft>
                <a:spcPts val="0"/>
              </a:spcAft>
              <a:buSzPts val="1265"/>
              <a:buChar char="●"/>
            </a:pPr>
            <a:r>
              <a:rPr lang="en-US" sz="1265" dirty="0"/>
              <a:t>Loss function - Cross entropy</a:t>
            </a:r>
            <a:endParaRPr sz="1265" dirty="0"/>
          </a:p>
          <a:p>
            <a:pPr marL="457200" lvl="0" indent="-308927" algn="l" rtl="0">
              <a:lnSpc>
                <a:spcPct val="95000"/>
              </a:lnSpc>
              <a:spcBef>
                <a:spcPts val="0"/>
              </a:spcBef>
              <a:spcAft>
                <a:spcPts val="0"/>
              </a:spcAft>
              <a:buSzPts val="1265"/>
              <a:buChar char="●"/>
            </a:pPr>
            <a:r>
              <a:rPr lang="en-US" sz="1265" dirty="0"/>
              <a:t>Number of epochs - 20</a:t>
            </a:r>
            <a:endParaRPr sz="1265" dirty="0"/>
          </a:p>
          <a:p>
            <a:pPr marL="457200" lvl="0" indent="-308927" algn="l" rtl="0">
              <a:spcBef>
                <a:spcPts val="0"/>
              </a:spcBef>
              <a:spcAft>
                <a:spcPts val="0"/>
              </a:spcAft>
              <a:buSzPts val="1265"/>
              <a:buChar char="●"/>
            </a:pPr>
            <a:r>
              <a:rPr lang="en-US" sz="1265" dirty="0"/>
              <a:t>Test Results after 20 epochs for 8k Model:</a:t>
            </a:r>
            <a:endParaRPr sz="1265" dirty="0"/>
          </a:p>
          <a:p>
            <a:pPr marL="914400" lvl="1" indent="-308927" algn="l" rtl="0">
              <a:spcBef>
                <a:spcPts val="0"/>
              </a:spcBef>
              <a:spcAft>
                <a:spcPts val="0"/>
              </a:spcAft>
              <a:buSzPts val="1265"/>
              <a:buChar char="○"/>
            </a:pPr>
            <a:r>
              <a:rPr lang="en-US" sz="1265" dirty="0"/>
              <a:t>Evaluation metric: BLEU2: 0.42, BLEU3: 0.23 , BLEU4: 0.11, WER: 0.70, Rouge 1: 0.50, Rouge 2: 0.25, Rouge L: 0.47</a:t>
            </a:r>
            <a:endParaRPr sz="1265" dirty="0"/>
          </a:p>
          <a:p>
            <a:pPr marL="914400" lvl="1" indent="-308927" algn="l" rtl="0">
              <a:spcBef>
                <a:spcPts val="0"/>
              </a:spcBef>
              <a:spcAft>
                <a:spcPts val="0"/>
              </a:spcAft>
              <a:buSzPts val="1265"/>
              <a:buChar char="○"/>
            </a:pPr>
            <a:r>
              <a:rPr lang="en-US" sz="1265" dirty="0"/>
              <a:t>Similarity Score:  0.64</a:t>
            </a:r>
            <a:endParaRPr sz="1265" dirty="0"/>
          </a:p>
          <a:p>
            <a:pPr marL="457200" lvl="0" indent="-308927" algn="l" rtl="0">
              <a:spcBef>
                <a:spcPts val="0"/>
              </a:spcBef>
              <a:spcAft>
                <a:spcPts val="0"/>
              </a:spcAft>
              <a:buSzPts val="1265"/>
              <a:buChar char="●"/>
            </a:pPr>
            <a:r>
              <a:rPr lang="en-US" sz="1265" dirty="0"/>
              <a:t>Test Results after 20 epochs for 30K Model:</a:t>
            </a:r>
            <a:endParaRPr sz="1265" dirty="0"/>
          </a:p>
          <a:p>
            <a:pPr marL="914400" lvl="1" indent="-308927" algn="l" rtl="0">
              <a:spcBef>
                <a:spcPts val="0"/>
              </a:spcBef>
              <a:spcAft>
                <a:spcPts val="0"/>
              </a:spcAft>
              <a:buSzPts val="1265"/>
              <a:buChar char="○"/>
            </a:pPr>
            <a:r>
              <a:rPr lang="en-US" sz="1265" dirty="0"/>
              <a:t>Evaluation metric: BLEU2: 0.43, BLEU3: 0.24,  BLEU4: 0.12, WER: 0.70, Rouge 1: 0.48, Rouge 2: 0.24, Rouge L: 0.45</a:t>
            </a:r>
            <a:endParaRPr sz="1265" dirty="0"/>
          </a:p>
          <a:p>
            <a:pPr marL="914400" lvl="1" indent="-308927" algn="l" rtl="0">
              <a:spcBef>
                <a:spcPts val="0"/>
              </a:spcBef>
              <a:spcAft>
                <a:spcPts val="0"/>
              </a:spcAft>
              <a:buSzPts val="1265"/>
              <a:buChar char="○"/>
            </a:pPr>
            <a:r>
              <a:rPr lang="en-US" sz="1265" dirty="0"/>
              <a:t>Similarity Score: 0.63</a:t>
            </a:r>
            <a:endParaRPr sz="1265" dirty="0"/>
          </a:p>
          <a:p>
            <a:pPr marL="914400" lvl="0" indent="0" algn="l" rtl="0">
              <a:lnSpc>
                <a:spcPct val="95000"/>
              </a:lnSpc>
              <a:spcBef>
                <a:spcPts val="0"/>
              </a:spcBef>
              <a:spcAft>
                <a:spcPts val="0"/>
              </a:spcAft>
              <a:buNone/>
            </a:pPr>
            <a:endParaRPr sz="126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33903848eeb_4_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Train Scores</a:t>
            </a:r>
            <a:endParaRPr dirty="0"/>
          </a:p>
        </p:txBody>
      </p:sp>
      <p:sp>
        <p:nvSpPr>
          <p:cNvPr id="230" name="Google Shape;230;g33903848eeb_4_47"/>
          <p:cNvSpPr txBox="1"/>
          <p:nvPr/>
        </p:nvSpPr>
        <p:spPr>
          <a:xfrm>
            <a:off x="1118850" y="1227875"/>
            <a:ext cx="20871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8k Train scores</a:t>
            </a:r>
            <a:endParaRPr sz="1800" dirty="0"/>
          </a:p>
        </p:txBody>
      </p:sp>
      <p:sp>
        <p:nvSpPr>
          <p:cNvPr id="231" name="Google Shape;231;g33903848eeb_4_47"/>
          <p:cNvSpPr txBox="1"/>
          <p:nvPr/>
        </p:nvSpPr>
        <p:spPr>
          <a:xfrm>
            <a:off x="5940375" y="1227875"/>
            <a:ext cx="2396700" cy="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30k Train scores</a:t>
            </a:r>
            <a:endParaRPr sz="1800" dirty="0"/>
          </a:p>
        </p:txBody>
      </p:sp>
      <p:pic>
        <p:nvPicPr>
          <p:cNvPr id="232" name="Google Shape;232;g33903848eeb_4_47"/>
          <p:cNvPicPr preferRelativeResize="0"/>
          <p:nvPr/>
        </p:nvPicPr>
        <p:blipFill>
          <a:blip r:embed="rId3">
            <a:alphaModFix/>
          </a:blip>
          <a:stretch>
            <a:fillRect/>
          </a:stretch>
        </p:blipFill>
        <p:spPr>
          <a:xfrm>
            <a:off x="447424" y="1645525"/>
            <a:ext cx="4270726" cy="3056225"/>
          </a:xfrm>
          <a:prstGeom prst="rect">
            <a:avLst/>
          </a:prstGeom>
          <a:noFill/>
          <a:ln>
            <a:noFill/>
          </a:ln>
        </p:spPr>
      </p:pic>
      <p:pic>
        <p:nvPicPr>
          <p:cNvPr id="233" name="Google Shape;233;g33903848eeb_4_47"/>
          <p:cNvPicPr preferRelativeResize="0"/>
          <p:nvPr/>
        </p:nvPicPr>
        <p:blipFill>
          <a:blip r:embed="rId4">
            <a:alphaModFix/>
          </a:blip>
          <a:stretch>
            <a:fillRect/>
          </a:stretch>
        </p:blipFill>
        <p:spPr>
          <a:xfrm>
            <a:off x="4718151" y="1721613"/>
            <a:ext cx="4121050" cy="29040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33903848eeb_4_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US" dirty="0"/>
              <a:t>8k Test Scores</a:t>
            </a:r>
            <a:endParaRPr dirty="0"/>
          </a:p>
        </p:txBody>
      </p:sp>
      <p:pic>
        <p:nvPicPr>
          <p:cNvPr id="239" name="Google Shape;239;g33903848eeb_4_34"/>
          <p:cNvPicPr preferRelativeResize="0"/>
          <p:nvPr/>
        </p:nvPicPr>
        <p:blipFill>
          <a:blip r:embed="rId3">
            <a:alphaModFix/>
          </a:blip>
          <a:stretch>
            <a:fillRect/>
          </a:stretch>
        </p:blipFill>
        <p:spPr>
          <a:xfrm>
            <a:off x="368725" y="1017725"/>
            <a:ext cx="3885649" cy="2206100"/>
          </a:xfrm>
          <a:prstGeom prst="rect">
            <a:avLst/>
          </a:prstGeom>
          <a:noFill/>
          <a:ln>
            <a:noFill/>
          </a:ln>
        </p:spPr>
      </p:pic>
      <p:pic>
        <p:nvPicPr>
          <p:cNvPr id="240" name="Google Shape;240;g33903848eeb_4_34"/>
          <p:cNvPicPr preferRelativeResize="0"/>
          <p:nvPr/>
        </p:nvPicPr>
        <p:blipFill>
          <a:blip r:embed="rId4">
            <a:alphaModFix/>
          </a:blip>
          <a:stretch>
            <a:fillRect/>
          </a:stretch>
        </p:blipFill>
        <p:spPr>
          <a:xfrm>
            <a:off x="5105950" y="1170125"/>
            <a:ext cx="3885648" cy="2203248"/>
          </a:xfrm>
          <a:prstGeom prst="rect">
            <a:avLst/>
          </a:prstGeom>
          <a:noFill/>
          <a:ln>
            <a:noFill/>
          </a:ln>
        </p:spPr>
      </p:pic>
      <p:pic>
        <p:nvPicPr>
          <p:cNvPr id="241" name="Google Shape;241;g33903848eeb_4_34"/>
          <p:cNvPicPr preferRelativeResize="0"/>
          <p:nvPr/>
        </p:nvPicPr>
        <p:blipFill>
          <a:blip r:embed="rId5">
            <a:alphaModFix/>
          </a:blip>
          <a:srcRect r="5266"/>
          <a:stretch/>
        </p:blipFill>
        <p:spPr>
          <a:xfrm>
            <a:off x="2311549" y="2798203"/>
            <a:ext cx="2721089" cy="18057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33903848eeb_4_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US" dirty="0"/>
              <a:t>30k Test Scores</a:t>
            </a:r>
            <a:endParaRPr dirty="0"/>
          </a:p>
        </p:txBody>
      </p:sp>
      <p:pic>
        <p:nvPicPr>
          <p:cNvPr id="247" name="Google Shape;247;g33903848eeb_4_39"/>
          <p:cNvPicPr preferRelativeResize="0"/>
          <p:nvPr/>
        </p:nvPicPr>
        <p:blipFill>
          <a:blip r:embed="rId3">
            <a:alphaModFix/>
          </a:blip>
          <a:stretch>
            <a:fillRect/>
          </a:stretch>
        </p:blipFill>
        <p:spPr>
          <a:xfrm>
            <a:off x="152400" y="1170125"/>
            <a:ext cx="4063323" cy="2328101"/>
          </a:xfrm>
          <a:prstGeom prst="rect">
            <a:avLst/>
          </a:prstGeom>
          <a:noFill/>
          <a:ln>
            <a:noFill/>
          </a:ln>
        </p:spPr>
      </p:pic>
      <p:pic>
        <p:nvPicPr>
          <p:cNvPr id="248" name="Google Shape;248;g33903848eeb_4_39"/>
          <p:cNvPicPr preferRelativeResize="0"/>
          <p:nvPr/>
        </p:nvPicPr>
        <p:blipFill>
          <a:blip r:embed="rId4">
            <a:alphaModFix/>
          </a:blip>
          <a:stretch>
            <a:fillRect/>
          </a:stretch>
        </p:blipFill>
        <p:spPr>
          <a:xfrm>
            <a:off x="4840131" y="1170125"/>
            <a:ext cx="4151469" cy="2328100"/>
          </a:xfrm>
          <a:prstGeom prst="rect">
            <a:avLst/>
          </a:prstGeom>
          <a:noFill/>
          <a:ln>
            <a:noFill/>
          </a:ln>
        </p:spPr>
      </p:pic>
      <p:pic>
        <p:nvPicPr>
          <p:cNvPr id="249" name="Google Shape;249;g33903848eeb_4_39"/>
          <p:cNvPicPr preferRelativeResize="0"/>
          <p:nvPr/>
        </p:nvPicPr>
        <p:blipFill>
          <a:blip r:embed="rId5">
            <a:alphaModFix/>
          </a:blip>
          <a:srcRect r="6757"/>
          <a:stretch/>
        </p:blipFill>
        <p:spPr>
          <a:xfrm>
            <a:off x="2184061" y="3086959"/>
            <a:ext cx="2598820" cy="15034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p:nvSpPr>
          <p:cNvPr id="260" name="Rectangle 25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4" name="Straight Connector 26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6" name="Rectangle 26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4" name="Google Shape;254;g33159bcba1d_0_59"/>
          <p:cNvSpPr txBox="1">
            <a:spLocks noGrp="1"/>
          </p:cNvSpPr>
          <p:nvPr>
            <p:ph type="title"/>
          </p:nvPr>
        </p:nvSpPr>
        <p:spPr>
          <a:xfrm>
            <a:off x="369277" y="387626"/>
            <a:ext cx="2313633" cy="1577906"/>
          </a:xfrm>
          <a:prstGeom prst="rect">
            <a:avLst/>
          </a:prstGeom>
        </p:spPr>
        <p:txBody>
          <a:bodyPr spcFirstLastPara="1" vert="horz" lIns="91440" tIns="45720" rIns="91440" bIns="45720" rtlCol="0" anchor="b" anchorCtr="0">
            <a:normAutofit/>
          </a:bodyPr>
          <a:lstStyle/>
          <a:p>
            <a:pPr lvl="0" indent="0" defTabSz="914400">
              <a:lnSpc>
                <a:spcPct val="85000"/>
              </a:lnSpc>
              <a:spcBef>
                <a:spcPct val="0"/>
              </a:spcBef>
              <a:spcAft>
                <a:spcPts val="0"/>
              </a:spcAft>
              <a:buClr>
                <a:schemeClr val="dk1"/>
              </a:buClr>
              <a:buSzPct val="39285"/>
            </a:pPr>
            <a:r>
              <a:rPr lang="en-US" sz="3200" b="1" spc="-50" dirty="0">
                <a:solidFill>
                  <a:srgbClr val="FFFFFF"/>
                </a:solidFill>
              </a:rPr>
              <a:t>Evaluation Metrics</a:t>
            </a:r>
          </a:p>
        </p:txBody>
      </p:sp>
      <p:sp>
        <p:nvSpPr>
          <p:cNvPr id="255" name="Google Shape;255;g33159bcba1d_0_59"/>
          <p:cNvSpPr txBox="1">
            <a:spLocks noGrp="1"/>
          </p:cNvSpPr>
          <p:nvPr>
            <p:ph type="body" idx="1"/>
          </p:nvPr>
        </p:nvSpPr>
        <p:spPr>
          <a:xfrm>
            <a:off x="369278" y="1990350"/>
            <a:ext cx="2313633" cy="2501639"/>
          </a:xfrm>
          <a:prstGeom prst="rect">
            <a:avLst/>
          </a:prstGeom>
        </p:spPr>
        <p:txBody>
          <a:bodyPr spcFirstLastPara="1" vert="horz" lIns="0" tIns="45720" rIns="0" bIns="45720" rtlCol="0" anchorCtr="0">
            <a:normAutofit/>
          </a:bodyPr>
          <a:lstStyle/>
          <a:p>
            <a:pPr marL="457200" lvl="0" indent="0" defTabSz="914400">
              <a:lnSpc>
                <a:spcPct val="90000"/>
              </a:lnSpc>
              <a:spcBef>
                <a:spcPts val="0"/>
              </a:spcBef>
              <a:spcAft>
                <a:spcPts val="600"/>
              </a:spcAft>
              <a:buSzPts val="1100"/>
              <a:buFont typeface="Calibri" panose="020F0502020204030204" pitchFamily="34" charset="0"/>
              <a:buNone/>
            </a:pPr>
            <a:endParaRPr lang="en-US" sz="1100">
              <a:solidFill>
                <a:srgbClr val="FFFFFF"/>
              </a:solidFill>
            </a:endParaRPr>
          </a:p>
          <a:p>
            <a:pPr marL="0" lvl="0" indent="0" defTabSz="914400">
              <a:lnSpc>
                <a:spcPct val="90000"/>
              </a:lnSpc>
              <a:spcBef>
                <a:spcPts val="0"/>
              </a:spcBef>
              <a:spcAft>
                <a:spcPts val="600"/>
              </a:spcAft>
              <a:buFont typeface="Calibri" panose="020F0502020204030204" pitchFamily="34" charset="0"/>
              <a:buNone/>
            </a:pPr>
            <a:endParaRPr lang="en-US" sz="1100">
              <a:solidFill>
                <a:srgbClr val="FFFFFF"/>
              </a:solidFill>
            </a:endParaRPr>
          </a:p>
        </p:txBody>
      </p:sp>
      <p:sp>
        <p:nvSpPr>
          <p:cNvPr id="270" name="Rectangle 26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2" name="Table 11">
            <a:extLst>
              <a:ext uri="{FF2B5EF4-FFF2-40B4-BE49-F238E27FC236}">
                <a16:creationId xmlns:a16="http://schemas.microsoft.com/office/drawing/2014/main" id="{946CA2B7-CD3C-97B1-A587-5D1512E45559}"/>
              </a:ext>
            </a:extLst>
          </p:cNvPr>
          <p:cNvGraphicFramePr>
            <a:graphicFrameLocks noGrp="1"/>
          </p:cNvGraphicFramePr>
          <p:nvPr>
            <p:extLst>
              <p:ext uri="{D42A27DB-BD31-4B8C-83A1-F6EECF244321}">
                <p14:modId xmlns:p14="http://schemas.microsoft.com/office/powerpoint/2010/main" val="1797709737"/>
              </p:ext>
            </p:extLst>
          </p:nvPr>
        </p:nvGraphicFramePr>
        <p:xfrm>
          <a:off x="3556512" y="872973"/>
          <a:ext cx="5098564" cy="3397556"/>
        </p:xfrm>
        <a:graphic>
          <a:graphicData uri="http://schemas.openxmlformats.org/drawingml/2006/table">
            <a:tbl>
              <a:tblPr firstRow="1" bandRow="1">
                <a:tableStyleId>{9D7B26C5-4107-4FEC-AEDC-1716B250A1EF}</a:tableStyleId>
              </a:tblPr>
              <a:tblGrid>
                <a:gridCol w="358417">
                  <a:extLst>
                    <a:ext uri="{9D8B030D-6E8A-4147-A177-3AD203B41FA5}">
                      <a16:colId xmlns:a16="http://schemas.microsoft.com/office/drawing/2014/main" val="1448983606"/>
                    </a:ext>
                  </a:extLst>
                </a:gridCol>
                <a:gridCol w="804326">
                  <a:extLst>
                    <a:ext uri="{9D8B030D-6E8A-4147-A177-3AD203B41FA5}">
                      <a16:colId xmlns:a16="http://schemas.microsoft.com/office/drawing/2014/main" val="3748435410"/>
                    </a:ext>
                  </a:extLst>
                </a:gridCol>
                <a:gridCol w="797569">
                  <a:extLst>
                    <a:ext uri="{9D8B030D-6E8A-4147-A177-3AD203B41FA5}">
                      <a16:colId xmlns:a16="http://schemas.microsoft.com/office/drawing/2014/main" val="2206012847"/>
                    </a:ext>
                  </a:extLst>
                </a:gridCol>
                <a:gridCol w="581371">
                  <a:extLst>
                    <a:ext uri="{9D8B030D-6E8A-4147-A177-3AD203B41FA5}">
                      <a16:colId xmlns:a16="http://schemas.microsoft.com/office/drawing/2014/main" val="3480567639"/>
                    </a:ext>
                  </a:extLst>
                </a:gridCol>
                <a:gridCol w="581371">
                  <a:extLst>
                    <a:ext uri="{9D8B030D-6E8A-4147-A177-3AD203B41FA5}">
                      <a16:colId xmlns:a16="http://schemas.microsoft.com/office/drawing/2014/main" val="120748438"/>
                    </a:ext>
                  </a:extLst>
                </a:gridCol>
                <a:gridCol w="812770">
                  <a:extLst>
                    <a:ext uri="{9D8B030D-6E8A-4147-A177-3AD203B41FA5}">
                      <a16:colId xmlns:a16="http://schemas.microsoft.com/office/drawing/2014/main" val="2484207102"/>
                    </a:ext>
                  </a:extLst>
                </a:gridCol>
                <a:gridCol w="581370">
                  <a:extLst>
                    <a:ext uri="{9D8B030D-6E8A-4147-A177-3AD203B41FA5}">
                      <a16:colId xmlns:a16="http://schemas.microsoft.com/office/drawing/2014/main" val="3203344697"/>
                    </a:ext>
                  </a:extLst>
                </a:gridCol>
                <a:gridCol w="581370">
                  <a:extLst>
                    <a:ext uri="{9D8B030D-6E8A-4147-A177-3AD203B41FA5}">
                      <a16:colId xmlns:a16="http://schemas.microsoft.com/office/drawing/2014/main" val="1878714751"/>
                    </a:ext>
                  </a:extLst>
                </a:gridCol>
              </a:tblGrid>
              <a:tr h="580763">
                <a:tc>
                  <a:txBody>
                    <a:bodyPr/>
                    <a:lstStyle/>
                    <a:p>
                      <a:pPr algn="l" fontAlgn="b"/>
                      <a:r>
                        <a:rPr lang="en-IN" sz="1200" u="none" strike="noStrike">
                          <a:effectLst/>
                        </a:rPr>
                        <a:t>Sl. No.</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Metric Score</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ResNet50-LSTM-8k</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CLIP-LSTM-8k</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CLIP-ATTN-8k</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ResNet50-LSTM-30k</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CLIP-LSTM-30k</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CLIP-ATTN-30k</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584475564"/>
                  </a:ext>
                </a:extLst>
              </a:tr>
              <a:tr h="402399">
                <a:tc>
                  <a:txBody>
                    <a:bodyPr/>
                    <a:lstStyle/>
                    <a:p>
                      <a:pPr algn="r" fontAlgn="b"/>
                      <a:r>
                        <a:rPr lang="en-IN" sz="1200" u="none" strike="noStrike">
                          <a:effectLst/>
                        </a:rPr>
                        <a:t>1</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BLEU-2</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0.3286</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0.3919</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0.4216</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0.3421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0.4401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0.433</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2196150828"/>
                  </a:ext>
                </a:extLst>
              </a:tr>
              <a:tr h="402399">
                <a:tc>
                  <a:txBody>
                    <a:bodyPr/>
                    <a:lstStyle/>
                    <a:p>
                      <a:pPr algn="r" fontAlgn="b"/>
                      <a:r>
                        <a:rPr lang="en-IN" sz="1200" u="none" strike="noStrike">
                          <a:effectLst/>
                        </a:rPr>
                        <a:t>2</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BLEU-3</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0.1588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0.1954</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0.2341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0.175</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0.255</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0.2466</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64541260"/>
                  </a:ext>
                </a:extLst>
              </a:tr>
              <a:tr h="402399">
                <a:tc>
                  <a:txBody>
                    <a:bodyPr/>
                    <a:lstStyle/>
                    <a:p>
                      <a:pPr algn="r" fontAlgn="b"/>
                      <a:r>
                        <a:rPr lang="en-IN" sz="1200" u="none" strike="noStrike">
                          <a:effectLst/>
                        </a:rPr>
                        <a:t>3</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BLEU-4</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0.0708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0.0889</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0.1117</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0.0871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0.1346</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0.1262</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4142729405"/>
                  </a:ext>
                </a:extLst>
              </a:tr>
              <a:tr h="402399">
                <a:tc>
                  <a:txBody>
                    <a:bodyPr/>
                    <a:lstStyle/>
                    <a:p>
                      <a:pPr algn="r" fontAlgn="b"/>
                      <a:r>
                        <a:rPr lang="en-IN" sz="1200" u="none" strike="noStrike">
                          <a:effectLst/>
                        </a:rPr>
                        <a:t>4</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WER</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0.7645</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0.7032</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0.7098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0.7829</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0.698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0.7052</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1848522546"/>
                  </a:ext>
                </a:extLst>
              </a:tr>
              <a:tr h="402399">
                <a:tc>
                  <a:txBody>
                    <a:bodyPr/>
                    <a:lstStyle/>
                    <a:p>
                      <a:pPr algn="r" fontAlgn="b"/>
                      <a:r>
                        <a:rPr lang="en-IN" sz="1200" u="none" strike="noStrike">
                          <a:effectLst/>
                        </a:rPr>
                        <a:t>5</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ROUGE-1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0.4371</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0.4763</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0.5048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0.4326</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0.494</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0.4892</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2828344036"/>
                  </a:ext>
                </a:extLst>
              </a:tr>
              <a:tr h="402399">
                <a:tc>
                  <a:txBody>
                    <a:bodyPr/>
                    <a:lstStyle/>
                    <a:p>
                      <a:pPr algn="r" fontAlgn="b"/>
                      <a:r>
                        <a:rPr lang="en-IN" sz="1200" u="none" strike="noStrike">
                          <a:effectLst/>
                        </a:rPr>
                        <a:t>6</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ROUGE-2</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0.1969</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0.2317</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0.2586</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0.1972</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0.2548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0.249</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1090057041"/>
                  </a:ext>
                </a:extLst>
              </a:tr>
              <a:tr h="402399">
                <a:tc>
                  <a:txBody>
                    <a:bodyPr/>
                    <a:lstStyle/>
                    <a:p>
                      <a:pPr algn="r" fontAlgn="b"/>
                      <a:r>
                        <a:rPr lang="en-IN" sz="1200" u="none" strike="noStrike">
                          <a:effectLst/>
                        </a:rPr>
                        <a:t>7</a:t>
                      </a:r>
                      <a:endParaRPr lang="en-IN" sz="1200" b="0" i="0" u="none" strike="noStrike">
                        <a:solidFill>
                          <a:srgbClr val="000000"/>
                        </a:solidFill>
                        <a:effectLst/>
                        <a:latin typeface="+mn-lt"/>
                      </a:endParaRPr>
                    </a:p>
                  </a:txBody>
                  <a:tcPr marL="6756" marR="6756" marT="6756" marB="0" anchor="b"/>
                </a:tc>
                <a:tc>
                  <a:txBody>
                    <a:bodyPr/>
                    <a:lstStyle/>
                    <a:p>
                      <a:pPr algn="l" fontAlgn="b"/>
                      <a:r>
                        <a:rPr lang="en-IN" sz="1200" u="none" strike="noStrike">
                          <a:effectLst/>
                        </a:rPr>
                        <a:t>Average ROUGE-L</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0.4078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0.4483</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0.4743</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0.3973</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0.4608</a:t>
                      </a:r>
                      <a:endParaRPr lang="en-IN" sz="1200" b="0" i="0" u="none" strike="noStrike">
                        <a:solidFill>
                          <a:srgbClr val="000000"/>
                        </a:solidFill>
                        <a:effectLst/>
                        <a:latin typeface="+mn-lt"/>
                      </a:endParaRPr>
                    </a:p>
                  </a:txBody>
                  <a:tcPr marL="6756" marR="6756" marT="6756" marB="0" anchor="b"/>
                </a:tc>
                <a:tc>
                  <a:txBody>
                    <a:bodyPr/>
                    <a:lstStyle/>
                    <a:p>
                      <a:pPr algn="r" fontAlgn="b"/>
                      <a:r>
                        <a:rPr lang="en-IN" sz="1200" u="none" strike="noStrike">
                          <a:effectLst/>
                        </a:rPr>
                        <a:t>0.456</a:t>
                      </a:r>
                      <a:endParaRPr lang="en-IN" sz="1200" b="0" i="0" u="none" strike="noStrike">
                        <a:solidFill>
                          <a:srgbClr val="000000"/>
                        </a:solidFill>
                        <a:effectLst/>
                        <a:latin typeface="+mn-lt"/>
                      </a:endParaRPr>
                    </a:p>
                  </a:txBody>
                  <a:tcPr marL="6756" marR="6756" marT="6756" marB="0" anchor="b"/>
                </a:tc>
                <a:extLst>
                  <a:ext uri="{0D108BD9-81ED-4DB2-BD59-A6C34878D82A}">
                    <a16:rowId xmlns:a16="http://schemas.microsoft.com/office/drawing/2014/main" val="3577669869"/>
                  </a:ext>
                </a:extLst>
              </a:tr>
            </a:tbl>
          </a:graphicData>
        </a:graphic>
      </p:graphicFrame>
    </p:spTree>
    <p:extLst>
      <p:ext uri="{BB962C8B-B14F-4D97-AF65-F5344CB8AC3E}">
        <p14:creationId xmlns:p14="http://schemas.microsoft.com/office/powerpoint/2010/main" val="132457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
        <p:cNvGrpSpPr/>
        <p:nvPr/>
      </p:nvGrpSpPr>
      <p:grpSpPr>
        <a:xfrm>
          <a:off x="0" y="0"/>
          <a:ext cx="0" cy="0"/>
          <a:chOff x="0" y="0"/>
          <a:chExt cx="0" cy="0"/>
        </a:xfrm>
      </p:grpSpPr>
      <p:sp>
        <p:nvSpPr>
          <p:cNvPr id="74" name="Rectangle 73">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6" name="Rectangle 75">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8" name="Straight Connector 77">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8" name="Google Shape;68;p2"/>
          <p:cNvSpPr txBox="1">
            <a:spLocks noGrp="1"/>
          </p:cNvSpPr>
          <p:nvPr>
            <p:ph type="title"/>
          </p:nvPr>
        </p:nvSpPr>
        <p:spPr>
          <a:xfrm>
            <a:off x="369277" y="454422"/>
            <a:ext cx="2313633" cy="4234656"/>
          </a:xfrm>
          <a:prstGeom prst="rect">
            <a:avLst/>
          </a:prstGeom>
        </p:spPr>
        <p:txBody>
          <a:bodyPr spcFirstLastPara="1" vert="horz" lIns="91440" tIns="45720" rIns="91440" bIns="45720" rtlCol="0" anchor="ctr" anchorCtr="0">
            <a:normAutofit/>
          </a:bodyPr>
          <a:lstStyle/>
          <a:p>
            <a:pPr lvl="0" indent="0" defTabSz="914400">
              <a:lnSpc>
                <a:spcPct val="85000"/>
              </a:lnSpc>
              <a:spcBef>
                <a:spcPct val="0"/>
              </a:spcBef>
              <a:spcAft>
                <a:spcPts val="0"/>
              </a:spcAft>
              <a:buSzPct val="111111"/>
            </a:pPr>
            <a:r>
              <a:rPr lang="en-US" sz="2700" spc="-50">
                <a:solidFill>
                  <a:srgbClr val="FFFFFF"/>
                </a:solidFill>
              </a:rPr>
              <a:t>Problem Statement</a:t>
            </a:r>
          </a:p>
        </p:txBody>
      </p:sp>
      <p:sp>
        <p:nvSpPr>
          <p:cNvPr id="84" name="Rectangle 8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Google Shape;69;p2"/>
          <p:cNvSpPr txBox="1">
            <a:spLocks noGrp="1"/>
          </p:cNvSpPr>
          <p:nvPr>
            <p:ph type="body" idx="1"/>
          </p:nvPr>
        </p:nvSpPr>
        <p:spPr>
          <a:xfrm>
            <a:off x="3556512" y="454422"/>
            <a:ext cx="4810247" cy="4234656"/>
          </a:xfrm>
          <a:prstGeom prst="rect">
            <a:avLst/>
          </a:prstGeom>
        </p:spPr>
        <p:txBody>
          <a:bodyPr spcFirstLastPara="1" vert="horz" lIns="0" tIns="45720" rIns="0" bIns="45720" rtlCol="0" anchor="ctr" anchorCtr="0">
            <a:normAutofit/>
          </a:bodyPr>
          <a:lstStyle/>
          <a:p>
            <a:pPr marL="0" lvl="0" indent="0" defTabSz="914400">
              <a:lnSpc>
                <a:spcPct val="90000"/>
              </a:lnSpc>
              <a:spcBef>
                <a:spcPts val="1200"/>
              </a:spcBef>
              <a:spcAft>
                <a:spcPts val="0"/>
              </a:spcAft>
              <a:buSzPct val="68750"/>
              <a:buFont typeface="Calibri" panose="020F0502020204030204" pitchFamily="34" charset="0"/>
              <a:buNone/>
            </a:pPr>
            <a:r>
              <a:rPr lang="en-US" sz="1300" b="1"/>
              <a:t>Image Caption Retrieval</a:t>
            </a:r>
          </a:p>
          <a:p>
            <a:pPr marL="0" lvl="0" indent="0" defTabSz="914400">
              <a:lnSpc>
                <a:spcPct val="90000"/>
              </a:lnSpc>
              <a:spcBef>
                <a:spcPts val="1200"/>
              </a:spcBef>
              <a:spcAft>
                <a:spcPts val="0"/>
              </a:spcAft>
              <a:buSzPct val="68750"/>
              <a:buFont typeface="Calibri" panose="020F0502020204030204" pitchFamily="34" charset="0"/>
              <a:buNone/>
            </a:pPr>
            <a:r>
              <a:rPr lang="en-US" sz="1300"/>
              <a:t>The project of Image Caption Retrieval focuses on developing multi modal network that can retrieve relevant images based on textual descriptions and generate accurate captions for images. The challenge is to effectively understand and link visual content with natural language, ensuring semantic accuracy and contextual relevance.</a:t>
            </a:r>
          </a:p>
          <a:p>
            <a:pPr marL="0" lvl="0" indent="0" defTabSz="914400">
              <a:lnSpc>
                <a:spcPct val="90000"/>
              </a:lnSpc>
              <a:spcBef>
                <a:spcPts val="1200"/>
              </a:spcBef>
              <a:spcAft>
                <a:spcPts val="0"/>
              </a:spcAft>
              <a:buSzPct val="68750"/>
              <a:buFont typeface="Calibri" panose="020F0502020204030204" pitchFamily="34" charset="0"/>
              <a:buNone/>
            </a:pPr>
            <a:endParaRPr lang="en-US" sz="1300"/>
          </a:p>
          <a:p>
            <a:pPr marL="0" lvl="0" indent="0" defTabSz="914400">
              <a:lnSpc>
                <a:spcPct val="90000"/>
              </a:lnSpc>
              <a:spcBef>
                <a:spcPts val="1200"/>
              </a:spcBef>
              <a:spcAft>
                <a:spcPts val="0"/>
              </a:spcAft>
              <a:buSzPct val="68750"/>
              <a:buFont typeface="Calibri" panose="020F0502020204030204" pitchFamily="34" charset="0"/>
              <a:buNone/>
            </a:pPr>
            <a:r>
              <a:rPr lang="en-US" sz="1300" b="1"/>
              <a:t>Image Caption Generation</a:t>
            </a:r>
          </a:p>
          <a:p>
            <a:pPr marL="0" lvl="0" indent="0" defTabSz="914400">
              <a:lnSpc>
                <a:spcPct val="90000"/>
              </a:lnSpc>
              <a:spcBef>
                <a:spcPts val="0"/>
              </a:spcBef>
              <a:spcAft>
                <a:spcPts val="0"/>
              </a:spcAft>
              <a:buSzPct val="68750"/>
              <a:buFont typeface="Calibri" panose="020F0502020204030204" pitchFamily="34" charset="0"/>
              <a:buNone/>
            </a:pPr>
            <a:endParaRPr lang="en-US" sz="1300" b="1"/>
          </a:p>
          <a:p>
            <a:pPr marL="0" lvl="0" indent="0" defTabSz="914400">
              <a:lnSpc>
                <a:spcPct val="90000"/>
              </a:lnSpc>
              <a:spcBef>
                <a:spcPts val="0"/>
              </a:spcBef>
              <a:spcAft>
                <a:spcPts val="0"/>
              </a:spcAft>
              <a:buSzPct val="68750"/>
              <a:buFont typeface="Calibri" panose="020F0502020204030204" pitchFamily="34" charset="0"/>
              <a:buNone/>
            </a:pPr>
            <a:r>
              <a:rPr lang="en-US" sz="1300"/>
              <a:t>Project of Caption generation focuses to develop a system that can generate a natural language description of an image by analyzing its visual content, effectively translating the image's meaning into a coherent sentence.</a:t>
            </a:r>
          </a:p>
          <a:p>
            <a:pPr marL="0" lvl="0" indent="0" defTabSz="914400">
              <a:lnSpc>
                <a:spcPct val="90000"/>
              </a:lnSpc>
              <a:spcBef>
                <a:spcPts val="0"/>
              </a:spcBef>
              <a:spcAft>
                <a:spcPts val="0"/>
              </a:spcAft>
              <a:buSzPct val="61111"/>
              <a:buFont typeface="Calibri" panose="020F0502020204030204" pitchFamily="34" charset="0"/>
              <a:buNone/>
            </a:pPr>
            <a:endParaRPr lang="en-US" sz="1300"/>
          </a:p>
          <a:p>
            <a:pPr marL="0" lvl="0" indent="0" defTabSz="914400">
              <a:lnSpc>
                <a:spcPct val="90000"/>
              </a:lnSpc>
              <a:spcBef>
                <a:spcPts val="0"/>
              </a:spcBef>
              <a:spcAft>
                <a:spcPts val="0"/>
              </a:spcAft>
              <a:buSzPct val="68750"/>
              <a:buFont typeface="Calibri" panose="020F0502020204030204" pitchFamily="34" charset="0"/>
              <a:buNone/>
            </a:pPr>
            <a:r>
              <a:rPr lang="en-US" sz="1300" b="1"/>
              <a:t>Encoder: </a:t>
            </a:r>
            <a:r>
              <a:rPr lang="en-US" sz="1300"/>
              <a:t>Converts the input image into visual feature using ResNet50 CNN / CLIP.</a:t>
            </a:r>
          </a:p>
          <a:p>
            <a:pPr marL="0" lvl="0" indent="0" defTabSz="914400">
              <a:lnSpc>
                <a:spcPct val="90000"/>
              </a:lnSpc>
              <a:spcBef>
                <a:spcPts val="0"/>
              </a:spcBef>
              <a:spcAft>
                <a:spcPts val="0"/>
              </a:spcAft>
              <a:buSzPct val="61111"/>
              <a:buFont typeface="Calibri" panose="020F0502020204030204" pitchFamily="34" charset="0"/>
              <a:buNone/>
            </a:pPr>
            <a:endParaRPr lang="en-US" sz="1300"/>
          </a:p>
          <a:p>
            <a:pPr marL="0" lvl="0" indent="0" defTabSz="914400">
              <a:lnSpc>
                <a:spcPct val="90000"/>
              </a:lnSpc>
              <a:spcBef>
                <a:spcPts val="0"/>
              </a:spcBef>
              <a:spcAft>
                <a:spcPts val="0"/>
              </a:spcAft>
              <a:buSzPct val="68750"/>
              <a:buFont typeface="Calibri" panose="020F0502020204030204" pitchFamily="34" charset="0"/>
              <a:buNone/>
            </a:pPr>
            <a:r>
              <a:rPr lang="en-US" sz="1300" b="1"/>
              <a:t>Decoder: </a:t>
            </a:r>
            <a:r>
              <a:rPr lang="en-US" sz="1300"/>
              <a:t>Generates a caption word-by-word based on the extracted features using LSTM RNN.</a:t>
            </a:r>
          </a:p>
          <a:p>
            <a:pPr marL="0" lvl="0" indent="0" defTabSz="914400">
              <a:lnSpc>
                <a:spcPct val="90000"/>
              </a:lnSpc>
              <a:spcBef>
                <a:spcPts val="1200"/>
              </a:spcBef>
              <a:spcAft>
                <a:spcPts val="1200"/>
              </a:spcAft>
              <a:buSzPct val="68750"/>
              <a:buFont typeface="Calibri" panose="020F0502020204030204" pitchFamily="34" charset="0"/>
              <a:buNone/>
            </a:pP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g33903848eeb_4_55"/>
          <p:cNvPicPr preferRelativeResize="0"/>
          <p:nvPr/>
        </p:nvPicPr>
        <p:blipFill>
          <a:blip r:embed="rId3">
            <a:alphaModFix/>
          </a:blip>
          <a:stretch>
            <a:fillRect/>
          </a:stretch>
        </p:blipFill>
        <p:spPr>
          <a:xfrm>
            <a:off x="91000" y="508850"/>
            <a:ext cx="4100000" cy="1877750"/>
          </a:xfrm>
          <a:prstGeom prst="rect">
            <a:avLst/>
          </a:prstGeom>
          <a:noFill/>
          <a:ln>
            <a:noFill/>
          </a:ln>
        </p:spPr>
      </p:pic>
      <p:pic>
        <p:nvPicPr>
          <p:cNvPr id="262" name="Google Shape;262;g33903848eeb_4_55"/>
          <p:cNvPicPr preferRelativeResize="0"/>
          <p:nvPr/>
        </p:nvPicPr>
        <p:blipFill>
          <a:blip r:embed="rId4">
            <a:alphaModFix/>
          </a:blip>
          <a:stretch>
            <a:fillRect/>
          </a:stretch>
        </p:blipFill>
        <p:spPr>
          <a:xfrm>
            <a:off x="4689375" y="508850"/>
            <a:ext cx="3877450" cy="1947749"/>
          </a:xfrm>
          <a:prstGeom prst="rect">
            <a:avLst/>
          </a:prstGeom>
          <a:noFill/>
          <a:ln>
            <a:noFill/>
          </a:ln>
        </p:spPr>
      </p:pic>
      <p:pic>
        <p:nvPicPr>
          <p:cNvPr id="263" name="Google Shape;263;g33903848eeb_4_55"/>
          <p:cNvPicPr preferRelativeResize="0"/>
          <p:nvPr/>
        </p:nvPicPr>
        <p:blipFill>
          <a:blip r:embed="rId5">
            <a:alphaModFix/>
          </a:blip>
          <a:stretch>
            <a:fillRect/>
          </a:stretch>
        </p:blipFill>
        <p:spPr>
          <a:xfrm>
            <a:off x="4689375" y="2922700"/>
            <a:ext cx="4028099" cy="1827001"/>
          </a:xfrm>
          <a:prstGeom prst="rect">
            <a:avLst/>
          </a:prstGeom>
          <a:noFill/>
          <a:ln>
            <a:noFill/>
          </a:ln>
        </p:spPr>
      </p:pic>
      <p:pic>
        <p:nvPicPr>
          <p:cNvPr id="264" name="Google Shape;264;g33903848eeb_4_55"/>
          <p:cNvPicPr preferRelativeResize="0"/>
          <p:nvPr/>
        </p:nvPicPr>
        <p:blipFill>
          <a:blip r:embed="rId6">
            <a:alphaModFix/>
          </a:blip>
          <a:stretch>
            <a:fillRect/>
          </a:stretch>
        </p:blipFill>
        <p:spPr>
          <a:xfrm>
            <a:off x="152400" y="2807650"/>
            <a:ext cx="3950525" cy="1827001"/>
          </a:xfrm>
          <a:prstGeom prst="rect">
            <a:avLst/>
          </a:prstGeom>
          <a:noFill/>
          <a:ln>
            <a:noFill/>
          </a:ln>
        </p:spPr>
      </p:pic>
      <p:sp>
        <p:nvSpPr>
          <p:cNvPr id="265" name="Google Shape;265;g33903848eeb_4_55"/>
          <p:cNvSpPr txBox="1"/>
          <p:nvPr/>
        </p:nvSpPr>
        <p:spPr>
          <a:xfrm>
            <a:off x="267225" y="2501650"/>
            <a:ext cx="3630600" cy="3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b="1">
                <a:solidFill>
                  <a:schemeClr val="dk2"/>
                </a:solidFill>
              </a:rPr>
              <a:t>8K Model Test Scores</a:t>
            </a:r>
            <a:endParaRPr sz="1200" b="1">
              <a:solidFill>
                <a:schemeClr val="dk2"/>
              </a:solidFill>
            </a:endParaRPr>
          </a:p>
        </p:txBody>
      </p:sp>
      <p:sp>
        <p:nvSpPr>
          <p:cNvPr id="266" name="Google Shape;266;g33903848eeb_4_55"/>
          <p:cNvSpPr txBox="1"/>
          <p:nvPr/>
        </p:nvSpPr>
        <p:spPr>
          <a:xfrm>
            <a:off x="4915425" y="2577850"/>
            <a:ext cx="3630600" cy="3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2"/>
                </a:solidFill>
              </a:rPr>
              <a:t>30K Model Test Scores</a:t>
            </a:r>
            <a:endParaRPr sz="1200" b="1">
              <a:solidFill>
                <a:schemeClr val="dk2"/>
              </a:solidFill>
            </a:endParaRPr>
          </a:p>
        </p:txBody>
      </p:sp>
      <p:sp>
        <p:nvSpPr>
          <p:cNvPr id="267" name="Google Shape;267;g33903848eeb_4_55"/>
          <p:cNvSpPr txBox="1"/>
          <p:nvPr/>
        </p:nvSpPr>
        <p:spPr>
          <a:xfrm>
            <a:off x="313925" y="250900"/>
            <a:ext cx="3789000" cy="3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8K Model Train Scores</a:t>
            </a:r>
            <a:endParaRPr sz="1200" b="1" dirty="0"/>
          </a:p>
        </p:txBody>
      </p:sp>
      <p:sp>
        <p:nvSpPr>
          <p:cNvPr id="268" name="Google Shape;268;g33903848eeb_4_55"/>
          <p:cNvSpPr txBox="1"/>
          <p:nvPr/>
        </p:nvSpPr>
        <p:spPr>
          <a:xfrm>
            <a:off x="4936225" y="250900"/>
            <a:ext cx="3789000" cy="3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30K Model Train Scores</a:t>
            </a:r>
            <a:endParaRPr sz="12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33159bcba1d_0_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Qualitative Analysis</a:t>
            </a:r>
            <a:endParaRPr dirty="0"/>
          </a:p>
        </p:txBody>
      </p:sp>
      <p:graphicFrame>
        <p:nvGraphicFramePr>
          <p:cNvPr id="274" name="Google Shape;274;g33159bcba1d_0_53"/>
          <p:cNvGraphicFramePr/>
          <p:nvPr>
            <p:extLst>
              <p:ext uri="{D42A27DB-BD31-4B8C-83A1-F6EECF244321}">
                <p14:modId xmlns:p14="http://schemas.microsoft.com/office/powerpoint/2010/main" val="2163004416"/>
              </p:ext>
            </p:extLst>
          </p:nvPr>
        </p:nvGraphicFramePr>
        <p:xfrm>
          <a:off x="4572000" y="1402537"/>
          <a:ext cx="4314226" cy="3283387"/>
        </p:xfrm>
        <a:graphic>
          <a:graphicData uri="http://schemas.openxmlformats.org/drawingml/2006/table">
            <a:tbl>
              <a:tblPr>
                <a:noFill/>
                <a:tableStyleId>{A1035A89-0F31-4CDF-8AA1-54104C4181B5}</a:tableStyleId>
              </a:tblPr>
              <a:tblGrid>
                <a:gridCol w="2157113">
                  <a:extLst>
                    <a:ext uri="{9D8B030D-6E8A-4147-A177-3AD203B41FA5}">
                      <a16:colId xmlns:a16="http://schemas.microsoft.com/office/drawing/2014/main" val="20000"/>
                    </a:ext>
                  </a:extLst>
                </a:gridCol>
                <a:gridCol w="2157113">
                  <a:extLst>
                    <a:ext uri="{9D8B030D-6E8A-4147-A177-3AD203B41FA5}">
                      <a16:colId xmlns:a16="http://schemas.microsoft.com/office/drawing/2014/main" val="20001"/>
                    </a:ext>
                  </a:extLst>
                </a:gridCol>
              </a:tblGrid>
              <a:tr h="865341">
                <a:tc>
                  <a:txBody>
                    <a:bodyPr/>
                    <a:lstStyle/>
                    <a:p>
                      <a:pPr marL="0" lvl="0" indent="0" algn="l" rtl="0">
                        <a:spcBef>
                          <a:spcPts val="0"/>
                        </a:spcBef>
                        <a:spcAft>
                          <a:spcPts val="0"/>
                        </a:spcAft>
                        <a:buNone/>
                      </a:pPr>
                      <a:r>
                        <a:rPr lang="en-US" sz="1600" b="1">
                          <a:solidFill>
                            <a:schemeClr val="tx1"/>
                          </a:solidFill>
                          <a:latin typeface="+mn-lt"/>
                        </a:rPr>
                        <a:t>Model</a:t>
                      </a:r>
                      <a:endParaRPr sz="1500" b="1">
                        <a:solidFill>
                          <a:schemeClr val="tx1"/>
                        </a:solidFill>
                        <a:latin typeface="+mn-lt"/>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sz="1600" b="1">
                          <a:solidFill>
                            <a:schemeClr val="tx1"/>
                          </a:solidFill>
                          <a:latin typeface="+mn-lt"/>
                        </a:rPr>
                        <a:t>Predicted Caption using 30K</a:t>
                      </a:r>
                      <a:endParaRPr sz="1200" b="1">
                        <a:solidFill>
                          <a:schemeClr val="tx1"/>
                        </a:solidFill>
                        <a:latin typeface="+mn-lt"/>
                      </a:endParaRPr>
                    </a:p>
                  </a:txBody>
                  <a:tcPr marL="91425" marR="91425" marT="91425" marB="91425"/>
                </a:tc>
                <a:extLst>
                  <a:ext uri="{0D108BD9-81ED-4DB2-BD59-A6C34878D82A}">
                    <a16:rowId xmlns:a16="http://schemas.microsoft.com/office/drawing/2014/main" val="10000"/>
                  </a:ext>
                </a:extLst>
              </a:tr>
              <a:tr h="721121">
                <a:tc>
                  <a:txBody>
                    <a:bodyPr/>
                    <a:lstStyle/>
                    <a:p>
                      <a:pPr marL="0" lvl="0" indent="0" algn="l" rtl="0">
                        <a:spcBef>
                          <a:spcPts val="0"/>
                        </a:spcBef>
                        <a:spcAft>
                          <a:spcPts val="0"/>
                        </a:spcAft>
                        <a:buNone/>
                      </a:pPr>
                      <a:r>
                        <a:rPr lang="en-US" dirty="0" err="1">
                          <a:solidFill>
                            <a:schemeClr val="tx1"/>
                          </a:solidFill>
                          <a:latin typeface="+mn-lt"/>
                        </a:rPr>
                        <a:t>ResNet</a:t>
                      </a:r>
                      <a:r>
                        <a:rPr lang="en-US" dirty="0">
                          <a:solidFill>
                            <a:schemeClr val="tx1"/>
                          </a:solidFill>
                          <a:latin typeface="+mn-lt"/>
                        </a:rPr>
                        <a:t> + LSTM</a:t>
                      </a:r>
                      <a:endParaRPr dirty="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a:solidFill>
                            <a:schemeClr val="tx1"/>
                          </a:solidFill>
                          <a:latin typeface="+mn-lt"/>
                        </a:rPr>
                        <a:t>a man in a red helmet is riding a bike in the woods</a:t>
                      </a:r>
                      <a:endParaRPr>
                        <a:solidFill>
                          <a:schemeClr val="tx1"/>
                        </a:solidFill>
                        <a:latin typeface="+mn-lt"/>
                      </a:endParaRPr>
                    </a:p>
                  </a:txBody>
                  <a:tcPr marL="91425" marR="91425" marT="91425" marB="91425"/>
                </a:tc>
                <a:extLst>
                  <a:ext uri="{0D108BD9-81ED-4DB2-BD59-A6C34878D82A}">
                    <a16:rowId xmlns:a16="http://schemas.microsoft.com/office/drawing/2014/main" val="10001"/>
                  </a:ext>
                </a:extLst>
              </a:tr>
              <a:tr h="769270">
                <a:tc>
                  <a:txBody>
                    <a:bodyPr/>
                    <a:lstStyle/>
                    <a:p>
                      <a:pPr marL="0" lvl="0" indent="0" algn="l" rtl="0">
                        <a:spcBef>
                          <a:spcPts val="0"/>
                        </a:spcBef>
                        <a:spcAft>
                          <a:spcPts val="0"/>
                        </a:spcAft>
                        <a:buNone/>
                      </a:pPr>
                      <a:r>
                        <a:rPr lang="en-US">
                          <a:solidFill>
                            <a:schemeClr val="tx1"/>
                          </a:solidFill>
                          <a:latin typeface="+mn-lt"/>
                        </a:rPr>
                        <a:t>CLIP + LSTM</a:t>
                      </a:r>
                      <a:endParaRPr>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a:solidFill>
                            <a:schemeClr val="tx1"/>
                          </a:solidFill>
                          <a:latin typeface="+mn-lt"/>
                        </a:rPr>
                        <a:t>a person in a red helmet is riding a mountain bike</a:t>
                      </a:r>
                      <a:endParaRPr>
                        <a:solidFill>
                          <a:schemeClr val="tx1"/>
                        </a:solidFill>
                        <a:latin typeface="+mn-lt"/>
                      </a:endParaRPr>
                    </a:p>
                  </a:txBody>
                  <a:tcPr marL="91425" marR="91425" marT="91425" marB="91425"/>
                </a:tc>
                <a:extLst>
                  <a:ext uri="{0D108BD9-81ED-4DB2-BD59-A6C34878D82A}">
                    <a16:rowId xmlns:a16="http://schemas.microsoft.com/office/drawing/2014/main" val="10002"/>
                  </a:ext>
                </a:extLst>
              </a:tr>
              <a:tr h="927655">
                <a:tc>
                  <a:txBody>
                    <a:bodyPr/>
                    <a:lstStyle/>
                    <a:p>
                      <a:pPr marL="0" lvl="0" indent="0" algn="l" rtl="0">
                        <a:spcBef>
                          <a:spcPts val="0"/>
                        </a:spcBef>
                        <a:spcAft>
                          <a:spcPts val="0"/>
                        </a:spcAft>
                        <a:buNone/>
                      </a:pPr>
                      <a:r>
                        <a:rPr lang="en-US" dirty="0">
                          <a:solidFill>
                            <a:schemeClr val="tx1"/>
                          </a:solidFill>
                          <a:latin typeface="+mn-lt"/>
                        </a:rPr>
                        <a:t>CLIP + LSTM with Attention</a:t>
                      </a:r>
                      <a:endParaRPr dirty="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dirty="0">
                          <a:solidFill>
                            <a:schemeClr val="tx1"/>
                          </a:solidFill>
                          <a:latin typeface="+mn-lt"/>
                        </a:rPr>
                        <a:t>a person in a red and white outfit is riding a bike on a dirt trail</a:t>
                      </a:r>
                      <a:endParaRPr dirty="0">
                        <a:solidFill>
                          <a:schemeClr val="tx1"/>
                        </a:solidFill>
                        <a:latin typeface="+mn-lt"/>
                      </a:endParaRPr>
                    </a:p>
                  </a:txBody>
                  <a:tcPr marL="91425" marR="91425" marT="91425" marB="91425"/>
                </a:tc>
                <a:extLst>
                  <a:ext uri="{0D108BD9-81ED-4DB2-BD59-A6C34878D82A}">
                    <a16:rowId xmlns:a16="http://schemas.microsoft.com/office/drawing/2014/main" val="10003"/>
                  </a:ext>
                </a:extLst>
              </a:tr>
            </a:tbl>
          </a:graphicData>
        </a:graphic>
      </p:graphicFrame>
      <p:sp>
        <p:nvSpPr>
          <p:cNvPr id="275" name="Google Shape;275;g33159bcba1d_0_53"/>
          <p:cNvSpPr txBox="1"/>
          <p:nvPr/>
        </p:nvSpPr>
        <p:spPr>
          <a:xfrm>
            <a:off x="1114300" y="1276650"/>
            <a:ext cx="425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76" name="Google Shape;276;g33159bcba1d_0_53"/>
          <p:cNvSpPr txBox="1"/>
          <p:nvPr/>
        </p:nvSpPr>
        <p:spPr>
          <a:xfrm>
            <a:off x="258274" y="1070025"/>
            <a:ext cx="4258723" cy="36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solidFill>
                <a:schemeClr val="dk2"/>
              </a:solidFill>
            </a:endParaRPr>
          </a:p>
          <a:p>
            <a:pPr marL="0" lvl="0" indent="0" algn="l" rtl="0">
              <a:spcBef>
                <a:spcPts val="0"/>
              </a:spcBef>
              <a:spcAft>
                <a:spcPts val="0"/>
              </a:spcAft>
              <a:buNone/>
            </a:pPr>
            <a:r>
              <a:rPr lang="en-US" sz="1800" dirty="0"/>
              <a:t>Image</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lnSpc>
                <a:spcPct val="115000"/>
              </a:lnSpc>
              <a:spcBef>
                <a:spcPts val="0"/>
              </a:spcBef>
              <a:spcAft>
                <a:spcPts val="0"/>
              </a:spcAft>
              <a:buNone/>
            </a:pPr>
            <a:endParaRPr lang="en-IN" dirty="0"/>
          </a:p>
          <a:p>
            <a:pPr marL="0" lvl="0" indent="0" algn="l" rtl="0">
              <a:lnSpc>
                <a:spcPct val="115000"/>
              </a:lnSpc>
              <a:spcBef>
                <a:spcPts val="0"/>
              </a:spcBef>
              <a:spcAft>
                <a:spcPts val="0"/>
              </a:spcAft>
              <a:buNone/>
            </a:pPr>
            <a:endParaRPr sz="1800" dirty="0"/>
          </a:p>
          <a:p>
            <a:pPr marL="0" lvl="0" indent="0" algn="l" rtl="0">
              <a:lnSpc>
                <a:spcPct val="115000"/>
              </a:lnSpc>
              <a:spcBef>
                <a:spcPts val="0"/>
              </a:spcBef>
              <a:spcAft>
                <a:spcPts val="0"/>
              </a:spcAft>
              <a:buClr>
                <a:schemeClr val="dk1"/>
              </a:buClr>
              <a:buSzPts val="1100"/>
              <a:buFont typeface="Arial"/>
              <a:buNone/>
            </a:pPr>
            <a:r>
              <a:rPr lang="en-US" sz="1800" dirty="0"/>
              <a:t>Actual Caption</a:t>
            </a:r>
            <a:endParaRPr dirty="0"/>
          </a:p>
          <a:p>
            <a:pPr marL="0" lvl="0" indent="0" algn="just" rtl="0">
              <a:spcBef>
                <a:spcPts val="0"/>
              </a:spcBef>
              <a:spcAft>
                <a:spcPts val="0"/>
              </a:spcAft>
              <a:buClr>
                <a:schemeClr val="dk1"/>
              </a:buClr>
              <a:buSzPts val="1100"/>
              <a:buFont typeface="Arial"/>
              <a:buNone/>
            </a:pPr>
            <a:r>
              <a:rPr lang="en-US" sz="1000" dirty="0"/>
              <a:t>1. A boy in a black helmet and red long sleeve shirt rides his motorbike over a rocky stream .</a:t>
            </a:r>
            <a:endParaRPr sz="1000" dirty="0"/>
          </a:p>
          <a:p>
            <a:pPr marL="0" lvl="0" indent="0" algn="just" rtl="0">
              <a:spcBef>
                <a:spcPts val="0"/>
              </a:spcBef>
              <a:spcAft>
                <a:spcPts val="0"/>
              </a:spcAft>
              <a:buClr>
                <a:schemeClr val="dk1"/>
              </a:buClr>
              <a:buSzPts val="1100"/>
              <a:buFont typeface="Arial"/>
              <a:buNone/>
            </a:pPr>
            <a:r>
              <a:rPr lang="en-US" sz="1000" dirty="0"/>
              <a:t>2. A man on a motorcycle steers through swampy terrain</a:t>
            </a:r>
            <a:endParaRPr sz="1000" dirty="0"/>
          </a:p>
          <a:p>
            <a:pPr marL="0" lvl="0" indent="0" algn="just" rtl="0">
              <a:spcBef>
                <a:spcPts val="0"/>
              </a:spcBef>
              <a:spcAft>
                <a:spcPts val="0"/>
              </a:spcAft>
              <a:buClr>
                <a:schemeClr val="dk1"/>
              </a:buClr>
              <a:buSzPts val="1100"/>
              <a:buFont typeface="Arial"/>
              <a:buNone/>
            </a:pPr>
            <a:r>
              <a:rPr lang="en-US" sz="1000" dirty="0"/>
              <a:t>3. A man rides his bike over rocks and a creek.</a:t>
            </a:r>
            <a:endParaRPr sz="1000" dirty="0"/>
          </a:p>
          <a:p>
            <a:pPr marL="0" lvl="0" indent="0" algn="just" rtl="0">
              <a:spcBef>
                <a:spcPts val="0"/>
              </a:spcBef>
              <a:spcAft>
                <a:spcPts val="0"/>
              </a:spcAft>
              <a:buClr>
                <a:schemeClr val="dk1"/>
              </a:buClr>
              <a:buSzPts val="1100"/>
              <a:buFont typeface="Arial"/>
              <a:buNone/>
            </a:pPr>
            <a:r>
              <a:rPr lang="en-US" sz="1000" dirty="0"/>
              <a:t>4. A motocross bike is being ridden between markers </a:t>
            </a:r>
            <a:r>
              <a:rPr lang="en-US" sz="1000" dirty="0">
                <a:solidFill>
                  <a:schemeClr val="dk1"/>
                </a:solidFill>
              </a:rPr>
              <a:t>in a running stream .</a:t>
            </a:r>
            <a:endParaRPr sz="1000" dirty="0">
              <a:solidFill>
                <a:schemeClr val="dk1"/>
              </a:solidFill>
            </a:endParaRPr>
          </a:p>
          <a:p>
            <a:pPr marL="0" lvl="0" indent="0" algn="just" rtl="0">
              <a:spcBef>
                <a:spcPts val="0"/>
              </a:spcBef>
              <a:spcAft>
                <a:spcPts val="0"/>
              </a:spcAft>
              <a:buClr>
                <a:schemeClr val="dk1"/>
              </a:buClr>
              <a:buSzPts val="1100"/>
              <a:buFont typeface="Arial"/>
              <a:buNone/>
            </a:pPr>
            <a:r>
              <a:rPr lang="en-US" sz="1000" dirty="0">
                <a:solidFill>
                  <a:schemeClr val="dk1"/>
                </a:solidFill>
              </a:rPr>
              <a:t>5. A person is dirt biking over rocks and water.</a:t>
            </a:r>
            <a:endParaRPr sz="1000" dirty="0">
              <a:solidFill>
                <a:schemeClr val="dk2"/>
              </a:solidFill>
            </a:endParaRPr>
          </a:p>
        </p:txBody>
      </p:sp>
      <p:pic>
        <p:nvPicPr>
          <p:cNvPr id="277" name="Google Shape;277;g33159bcba1d_0_53"/>
          <p:cNvPicPr preferRelativeResize="0"/>
          <p:nvPr/>
        </p:nvPicPr>
        <p:blipFill>
          <a:blip r:embed="rId3">
            <a:alphaModFix/>
          </a:blip>
          <a:stretch>
            <a:fillRect/>
          </a:stretch>
        </p:blipFill>
        <p:spPr>
          <a:xfrm>
            <a:off x="1777300" y="1457540"/>
            <a:ext cx="1895600" cy="14801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p:nvSpPr>
          <p:cNvPr id="288" name="Rectangle 287">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0" name="Rectangle 28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92" name="Straight Connector 29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4" name="Rectangle 29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2" name="Google Shape;282;g33903848eeb_4_106"/>
          <p:cNvSpPr txBox="1">
            <a:spLocks noGrp="1"/>
          </p:cNvSpPr>
          <p:nvPr>
            <p:ph type="title"/>
          </p:nvPr>
        </p:nvSpPr>
        <p:spPr>
          <a:xfrm>
            <a:off x="369277" y="454422"/>
            <a:ext cx="2313633" cy="4234656"/>
          </a:xfrm>
          <a:prstGeom prst="rect">
            <a:avLst/>
          </a:prstGeom>
        </p:spPr>
        <p:txBody>
          <a:bodyPr spcFirstLastPara="1" vert="horz" lIns="91440" tIns="45720" rIns="91440" bIns="45720" rtlCol="0" anchor="ctr" anchorCtr="0">
            <a:normAutofit/>
          </a:bodyPr>
          <a:lstStyle/>
          <a:p>
            <a:pPr lvl="0" indent="0" defTabSz="914400">
              <a:lnSpc>
                <a:spcPct val="85000"/>
              </a:lnSpc>
              <a:spcBef>
                <a:spcPct val="0"/>
              </a:spcBef>
              <a:spcAft>
                <a:spcPts val="0"/>
              </a:spcAft>
            </a:pPr>
            <a:r>
              <a:rPr lang="en-US" sz="3200" spc="-50" dirty="0">
                <a:solidFill>
                  <a:srgbClr val="FFFFFF"/>
                </a:solidFill>
              </a:rPr>
              <a:t>Key Learnings</a:t>
            </a:r>
          </a:p>
        </p:txBody>
      </p:sp>
      <p:sp>
        <p:nvSpPr>
          <p:cNvPr id="298" name="Rectangle 297">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3" name="Google Shape;283;g33903848eeb_4_106"/>
          <p:cNvSpPr txBox="1">
            <a:spLocks noGrp="1"/>
          </p:cNvSpPr>
          <p:nvPr>
            <p:ph type="body" idx="1"/>
          </p:nvPr>
        </p:nvSpPr>
        <p:spPr>
          <a:xfrm>
            <a:off x="3556512" y="454422"/>
            <a:ext cx="4810247" cy="4234656"/>
          </a:xfrm>
          <a:prstGeom prst="rect">
            <a:avLst/>
          </a:prstGeom>
        </p:spPr>
        <p:txBody>
          <a:bodyPr spcFirstLastPara="1" vert="horz" lIns="0" tIns="45720" rIns="0" bIns="45720" rtlCol="0" anchor="ctr" anchorCtr="0">
            <a:normAutofit/>
          </a:bodyPr>
          <a:lstStyle/>
          <a:p>
            <a:pPr marL="457200" lvl="0" indent="-342900" defTabSz="914400">
              <a:lnSpc>
                <a:spcPct val="90000"/>
              </a:lnSpc>
              <a:spcBef>
                <a:spcPts val="0"/>
              </a:spcBef>
              <a:spcAft>
                <a:spcPts val="600"/>
              </a:spcAft>
              <a:buSzPts val="1800"/>
              <a:buFont typeface="Calibri" panose="020F0502020204030204" pitchFamily="34" charset="0"/>
              <a:buChar char="●"/>
            </a:pPr>
            <a:r>
              <a:rPr lang="en-US" dirty="0"/>
              <a:t>Understanding of Encoder Decoder Architecture.</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Evaluating captions effectively using BLEU, ROGUE and WER metrics</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Fine-Tuning Can Boost Performance – Pretrained models fine-tuned on domain-specific datasets (e.g., medical, satellite) improve caption accuracy.</a:t>
            </a:r>
          </a:p>
          <a:p>
            <a:pPr marL="457200" lvl="0" indent="-342900" defTabSz="914400">
              <a:lnSpc>
                <a:spcPct val="90000"/>
              </a:lnSpc>
              <a:spcBef>
                <a:spcPts val="0"/>
              </a:spcBef>
              <a:spcAft>
                <a:spcPts val="600"/>
              </a:spcAft>
              <a:buSzPts val="1800"/>
              <a:buFont typeface="Calibri" panose="020F0502020204030204" pitchFamily="34" charset="0"/>
              <a:buChar char="●"/>
            </a:pPr>
            <a:r>
              <a:rPr lang="en-US" dirty="0"/>
              <a:t>Performance Comparison: Based on results of both 8K and 30K CLIP-LSTM with Attention network model performing better.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33903848eeb_4_1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Challenges</a:t>
            </a:r>
            <a:endParaRPr dirty="0"/>
          </a:p>
        </p:txBody>
      </p:sp>
      <p:sp>
        <p:nvSpPr>
          <p:cNvPr id="289" name="Google Shape;289;g33903848eeb_4_10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Data Limitations – Requires large datasets like Flickr30k, but domain-specific data (e.g., medical, satellite images) is scarce.</a:t>
            </a:r>
          </a:p>
          <a:p>
            <a:pPr marL="457200" lvl="0" indent="-342900" algn="l" rtl="0">
              <a:spcBef>
                <a:spcPts val="0"/>
              </a:spcBef>
              <a:spcAft>
                <a:spcPts val="0"/>
              </a:spcAft>
              <a:buSzPts val="1800"/>
              <a:buChar char="●"/>
            </a:pPr>
            <a:r>
              <a:rPr lang="en-US" dirty="0"/>
              <a:t> Handling Out-of-Vocabulary (OOV) Words – Captions may contain rare or unseen words, requiring special tokenization or word truncation strategies.</a:t>
            </a:r>
          </a:p>
          <a:p>
            <a:pPr marL="457200" lvl="0" indent="-342900" algn="l" rtl="0">
              <a:spcBef>
                <a:spcPts val="0"/>
              </a:spcBef>
              <a:spcAft>
                <a:spcPts val="0"/>
              </a:spcAft>
              <a:buSzPts val="1800"/>
              <a:buChar char="●"/>
            </a:pPr>
            <a:r>
              <a:rPr lang="en-US" dirty="0"/>
              <a:t>Training Complexity – CLIP-based models and Attention mechanisms increase computational cost, making training resource-intensive.</a:t>
            </a:r>
          </a:p>
          <a:p>
            <a:pPr marL="457200" lvl="0" indent="-342900" algn="l" rtl="0">
              <a:spcBef>
                <a:spcPts val="0"/>
              </a:spcBef>
              <a:spcAft>
                <a:spcPts val="0"/>
              </a:spcAft>
              <a:buSzPts val="1800"/>
              <a:buChar char="●"/>
            </a:pPr>
            <a:r>
              <a:rPr lang="en-US" dirty="0"/>
              <a:t>Evaluation Challenges – Metrics like BLEU, ROUGE, and WER focus on word overlap but struggle to measure semantic correctness.</a:t>
            </a:r>
          </a:p>
          <a:p>
            <a:pPr marL="457200" lvl="0" indent="-342900" algn="l" rtl="0">
              <a:spcBef>
                <a:spcPts val="0"/>
              </a:spcBef>
              <a:spcAft>
                <a:spcPts val="0"/>
              </a:spcAft>
              <a:buSzPts val="1800"/>
              <a:buChar char="●"/>
            </a:pPr>
            <a:r>
              <a:rPr lang="en-US" dirty="0"/>
              <a:t>Overfitting &amp; Generalization – The model may overfit frequent patterns in training data, reducing performance on unseen images.</a:t>
            </a:r>
          </a:p>
          <a:p>
            <a:pPr marL="457200" lvl="0" indent="-342900" algn="l" rtl="0">
              <a:spcBef>
                <a:spcPts val="0"/>
              </a:spcBef>
              <a:spcAft>
                <a:spcPts val="0"/>
              </a:spcAft>
              <a:buSzPts val="1800"/>
              <a:buChar char="●"/>
            </a:pPr>
            <a:r>
              <a:rPr lang="en-US" dirty="0"/>
              <a:t>Real-World Adaptation – Handling ambiguous or multi-object images remains a challenge for accurate captioning.</a:t>
            </a:r>
          </a:p>
          <a:p>
            <a:pPr marL="0" lvl="0" indent="0" algn="l" rtl="0">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363" name="Rectangle 36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5" name="Rectangle 36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67" name="Straight Connector 36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4" name="Google Shape;294;g33903848eeb_4_111"/>
          <p:cNvSpPr txBox="1">
            <a:spLocks noGrp="1"/>
          </p:cNvSpPr>
          <p:nvPr>
            <p:ph type="title"/>
          </p:nvPr>
        </p:nvSpPr>
        <p:spPr>
          <a:xfrm>
            <a:off x="822960" y="214952"/>
            <a:ext cx="7543800" cy="1088068"/>
          </a:xfrm>
          <a:prstGeom prst="rect">
            <a:avLst/>
          </a:prstGeom>
        </p:spPr>
        <p:txBody>
          <a:bodyPr spcFirstLastPara="1" vert="horz" lIns="91440" tIns="45720" rIns="91440" bIns="45720" rtlCol="0" anchor="b" anchorCtr="0">
            <a:normAutofit/>
          </a:bodyPr>
          <a:lstStyle/>
          <a:p>
            <a:pPr lvl="0" indent="0" defTabSz="914400">
              <a:lnSpc>
                <a:spcPct val="85000"/>
              </a:lnSpc>
              <a:spcBef>
                <a:spcPct val="0"/>
              </a:spcBef>
              <a:spcAft>
                <a:spcPts val="0"/>
              </a:spcAft>
            </a:pPr>
            <a:r>
              <a:rPr lang="en-US" sz="3200" spc="-50" dirty="0"/>
              <a:t>Future Directions</a:t>
            </a:r>
          </a:p>
        </p:txBody>
      </p:sp>
      <p:graphicFrame>
        <p:nvGraphicFramePr>
          <p:cNvPr id="358" name="TextBox 2">
            <a:extLst>
              <a:ext uri="{FF2B5EF4-FFF2-40B4-BE49-F238E27FC236}">
                <a16:creationId xmlns:a16="http://schemas.microsoft.com/office/drawing/2014/main" id="{C609446F-08E4-99F4-489D-BAF3583FB1D4}"/>
              </a:ext>
            </a:extLst>
          </p:cNvPr>
          <p:cNvGraphicFramePr/>
          <p:nvPr>
            <p:extLst>
              <p:ext uri="{D42A27DB-BD31-4B8C-83A1-F6EECF244321}">
                <p14:modId xmlns:p14="http://schemas.microsoft.com/office/powerpoint/2010/main" val="4159365233"/>
              </p:ext>
            </p:extLst>
          </p:nvPr>
        </p:nvGraphicFramePr>
        <p:xfrm>
          <a:off x="167640" y="1347169"/>
          <a:ext cx="8869680" cy="3408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9"/>
        <p:cNvGrpSpPr/>
        <p:nvPr/>
      </p:nvGrpSpPr>
      <p:grpSpPr>
        <a:xfrm>
          <a:off x="0" y="0"/>
          <a:ext cx="0" cy="0"/>
          <a:chOff x="0" y="0"/>
          <a:chExt cx="0" cy="0"/>
        </a:xfrm>
      </p:grpSpPr>
      <p:sp>
        <p:nvSpPr>
          <p:cNvPr id="355" name="Rectangle 354">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56" name="Rectangle 355">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7" name="Straight Connector 356">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8" name="Rectangle 357">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Google Shape;300;g33159bcba1d_0_79"/>
          <p:cNvSpPr txBox="1">
            <a:spLocks noGrp="1"/>
          </p:cNvSpPr>
          <p:nvPr>
            <p:ph type="title"/>
          </p:nvPr>
        </p:nvSpPr>
        <p:spPr>
          <a:xfrm>
            <a:off x="3731078" y="476209"/>
            <a:ext cx="4931229" cy="1088068"/>
          </a:xfrm>
          <a:prstGeom prst="rect">
            <a:avLst/>
          </a:prstGeom>
        </p:spPr>
        <p:txBody>
          <a:bodyPr spcFirstLastPara="1" vert="horz" lIns="91440" tIns="45720" rIns="91440" bIns="45720" rtlCol="0" anchor="b" anchorCtr="0">
            <a:normAutofit/>
          </a:bodyPr>
          <a:lstStyle/>
          <a:p>
            <a:pPr lvl="0" indent="0" defTabSz="914400">
              <a:lnSpc>
                <a:spcPct val="85000"/>
              </a:lnSpc>
              <a:spcBef>
                <a:spcPct val="0"/>
              </a:spcBef>
              <a:spcAft>
                <a:spcPts val="0"/>
              </a:spcAft>
            </a:pPr>
            <a:r>
              <a:rPr lang="en-US" sz="4800" kern="1200" spc="-50" baseline="0">
                <a:solidFill>
                  <a:schemeClr val="tx1">
                    <a:lumMod val="75000"/>
                    <a:lumOff val="25000"/>
                  </a:schemeClr>
                </a:solidFill>
                <a:latin typeface="+mj-lt"/>
                <a:ea typeface="+mj-ea"/>
                <a:cs typeface="+mj-cs"/>
              </a:rPr>
              <a:t>Model Deployment</a:t>
            </a:r>
            <a:endParaRPr lang="en-US" sz="4800" kern="1200" spc="-50" baseline="0" dirty="0">
              <a:solidFill>
                <a:schemeClr val="tx1">
                  <a:lumMod val="75000"/>
                  <a:lumOff val="25000"/>
                </a:schemeClr>
              </a:solidFill>
              <a:latin typeface="+mj-lt"/>
              <a:ea typeface="+mj-ea"/>
              <a:cs typeface="+mj-cs"/>
            </a:endParaRPr>
          </a:p>
        </p:txBody>
      </p:sp>
      <p:pic>
        <p:nvPicPr>
          <p:cNvPr id="302" name="Google Shape;302;g33159bcba1d_0_79"/>
          <p:cNvPicPr preferRelativeResize="0"/>
          <p:nvPr/>
        </p:nvPicPr>
        <p:blipFill>
          <a:blip r:embed="rId3"/>
          <a:srcRect t="2048" r="2" b="2"/>
          <a:stretch/>
        </p:blipFill>
        <p:spPr>
          <a:xfrm>
            <a:off x="475499" y="480060"/>
            <a:ext cx="3000986" cy="3985805"/>
          </a:xfrm>
          <a:prstGeom prst="rect">
            <a:avLst/>
          </a:prstGeom>
          <a:noFill/>
        </p:spPr>
      </p:pic>
      <p:cxnSp>
        <p:nvCxnSpPr>
          <p:cNvPr id="359" name="Straight Connector 358">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1077" y="1564641"/>
            <a:ext cx="456732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01" name="Google Shape;301;g33159bcba1d_0_79"/>
          <p:cNvSpPr txBox="1">
            <a:spLocks noGrp="1"/>
          </p:cNvSpPr>
          <p:nvPr>
            <p:ph type="body" idx="1"/>
          </p:nvPr>
        </p:nvSpPr>
        <p:spPr>
          <a:xfrm>
            <a:off x="3731076" y="1649185"/>
            <a:ext cx="4931230" cy="2752635"/>
          </a:xfrm>
          <a:prstGeom prst="rect">
            <a:avLst/>
          </a:prstGeom>
        </p:spPr>
        <p:txBody>
          <a:bodyPr spcFirstLastPara="1" vert="horz" lIns="0" tIns="45720" rIns="0" bIns="45720" rtlCol="0" anchorCtr="0">
            <a:normAutofit/>
          </a:bodyPr>
          <a:lstStyle/>
          <a:p>
            <a:pPr marL="0" lvl="0" indent="0" defTabSz="914400">
              <a:lnSpc>
                <a:spcPct val="90000"/>
              </a:lnSpc>
              <a:spcBef>
                <a:spcPts val="0"/>
              </a:spcBef>
              <a:spcAft>
                <a:spcPts val="600"/>
              </a:spcAft>
              <a:buFont typeface="Calibri" panose="020F0502020204030204" pitchFamily="34" charset="0"/>
              <a:buNone/>
            </a:pPr>
            <a:r>
              <a:rPr lang="en-US" sz="1300" dirty="0"/>
              <a:t>We have created an interactive Streamlit app for our image retrieval and captioning model. Also, deployed in the Hugging Face and Ngrok.</a:t>
            </a:r>
          </a:p>
          <a:p>
            <a:pPr marL="0" lvl="0" indent="0" defTabSz="914400">
              <a:lnSpc>
                <a:spcPct val="90000"/>
              </a:lnSpc>
              <a:spcBef>
                <a:spcPts val="0"/>
              </a:spcBef>
              <a:spcAft>
                <a:spcPts val="600"/>
              </a:spcAft>
              <a:buFont typeface="Calibri" panose="020F0502020204030204" pitchFamily="34" charset="0"/>
              <a:buNone/>
            </a:pPr>
            <a:endParaRPr lang="en-US" sz="1300" dirty="0"/>
          </a:p>
          <a:p>
            <a:pPr marL="0" lvl="0" indent="0" defTabSz="914400">
              <a:lnSpc>
                <a:spcPct val="90000"/>
              </a:lnSpc>
              <a:spcBef>
                <a:spcPts val="0"/>
              </a:spcBef>
              <a:spcAft>
                <a:spcPts val="600"/>
              </a:spcAft>
              <a:buFont typeface="Calibri" panose="020F0502020204030204" pitchFamily="34" charset="0"/>
              <a:buNone/>
            </a:pPr>
            <a:r>
              <a:rPr lang="en-US" sz="1300" dirty="0"/>
              <a:t>Github Link:</a:t>
            </a:r>
          </a:p>
          <a:p>
            <a:pPr marL="457200" lvl="0" indent="0" defTabSz="914400">
              <a:lnSpc>
                <a:spcPct val="90000"/>
              </a:lnSpc>
              <a:spcBef>
                <a:spcPts val="0"/>
              </a:spcBef>
              <a:spcAft>
                <a:spcPts val="600"/>
              </a:spcAft>
              <a:buFont typeface="Calibri" panose="020F0502020204030204" pitchFamily="34" charset="0"/>
              <a:buNone/>
            </a:pPr>
            <a:r>
              <a:rPr lang="en-US" sz="1300" dirty="0"/>
              <a:t>https://github.com/sravankumarmsb/mmrcg</a:t>
            </a:r>
          </a:p>
          <a:p>
            <a:pPr marL="0" lvl="0" indent="0" defTabSz="914400">
              <a:lnSpc>
                <a:spcPct val="90000"/>
              </a:lnSpc>
              <a:spcBef>
                <a:spcPts val="0"/>
              </a:spcBef>
              <a:spcAft>
                <a:spcPts val="600"/>
              </a:spcAft>
              <a:buFont typeface="Calibri" panose="020F0502020204030204" pitchFamily="34" charset="0"/>
              <a:buNone/>
            </a:pPr>
            <a:endParaRPr lang="en-US" sz="1300" dirty="0"/>
          </a:p>
          <a:p>
            <a:pPr marL="0" lvl="0" indent="0" defTabSz="914400">
              <a:lnSpc>
                <a:spcPct val="90000"/>
              </a:lnSpc>
              <a:spcBef>
                <a:spcPts val="0"/>
              </a:spcBef>
              <a:spcAft>
                <a:spcPts val="600"/>
              </a:spcAft>
              <a:buFont typeface="Calibri" panose="020F0502020204030204" pitchFamily="34" charset="0"/>
              <a:buNone/>
            </a:pPr>
            <a:r>
              <a:rPr lang="en-US" sz="1300" dirty="0"/>
              <a:t>Demo Link:</a:t>
            </a:r>
          </a:p>
          <a:p>
            <a:pPr marL="457200" lvl="0" indent="-342900" defTabSz="914400">
              <a:lnSpc>
                <a:spcPct val="90000"/>
              </a:lnSpc>
              <a:spcBef>
                <a:spcPts val="0"/>
              </a:spcBef>
              <a:spcAft>
                <a:spcPts val="600"/>
              </a:spcAft>
              <a:buSzPts val="1800"/>
              <a:buFont typeface="Calibri" panose="020F0502020204030204" pitchFamily="34" charset="0"/>
              <a:buChar char="●"/>
            </a:pPr>
            <a:r>
              <a:rPr lang="en-US" sz="1300" u="sng" dirty="0">
                <a:hlinkClick r:id="rId4">
                  <a:extLst>
                    <a:ext uri="{A12FA001-AC4F-418D-AE19-62706E023703}">
                      <ahyp:hlinkClr xmlns:ahyp="http://schemas.microsoft.com/office/drawing/2018/hyperlinkcolor" val="tx"/>
                    </a:ext>
                  </a:extLst>
                </a:hlinkClick>
              </a:rPr>
              <a:t>http://localhost:8501</a:t>
            </a:r>
            <a:endParaRPr lang="en-US" sz="1300" dirty="0"/>
          </a:p>
          <a:p>
            <a:pPr marL="457200" lvl="0" indent="-342900" defTabSz="914400">
              <a:lnSpc>
                <a:spcPct val="90000"/>
              </a:lnSpc>
              <a:spcBef>
                <a:spcPts val="0"/>
              </a:spcBef>
              <a:spcAft>
                <a:spcPts val="600"/>
              </a:spcAft>
              <a:buSzPts val="1800"/>
              <a:buFont typeface="Calibri" panose="020F0502020204030204" pitchFamily="34" charset="0"/>
              <a:buChar char="●"/>
            </a:pPr>
            <a:r>
              <a:rPr lang="en-US" sz="1300" u="sng" dirty="0">
                <a:hlinkClick r:id="rId5">
                  <a:extLst>
                    <a:ext uri="{A12FA001-AC4F-418D-AE19-62706E023703}">
                      <ahyp:hlinkClr xmlns:ahyp="http://schemas.microsoft.com/office/drawing/2018/hyperlinkcolor" val="tx"/>
                    </a:ext>
                  </a:extLst>
                </a:hlinkClick>
              </a:rPr>
              <a:t>https://huggingface.co/spaces/sravankumarmsb/mmrcs</a:t>
            </a:r>
            <a:endParaRPr lang="en-US" sz="1300" dirty="0"/>
          </a:p>
          <a:p>
            <a:pPr marL="457200" lvl="0" indent="-342900" defTabSz="914400">
              <a:lnSpc>
                <a:spcPct val="90000"/>
              </a:lnSpc>
              <a:spcBef>
                <a:spcPts val="0"/>
              </a:spcBef>
              <a:spcAft>
                <a:spcPts val="600"/>
              </a:spcAft>
              <a:buSzPts val="1800"/>
              <a:buFont typeface="Calibri" panose="020F0502020204030204" pitchFamily="34" charset="0"/>
              <a:buChar char="●"/>
            </a:pPr>
            <a:r>
              <a:rPr lang="en-US" sz="1300" dirty="0">
                <a:hlinkClick r:id="rId6"/>
              </a:rPr>
              <a:t>https://bb58-35-229-237-238.ngrok-free.app/</a:t>
            </a:r>
            <a:endParaRPr lang="en-US" sz="1300" dirty="0"/>
          </a:p>
          <a:p>
            <a:pPr marL="457200" lvl="0" indent="-342900" defTabSz="914400">
              <a:lnSpc>
                <a:spcPct val="90000"/>
              </a:lnSpc>
              <a:spcBef>
                <a:spcPts val="0"/>
              </a:spcBef>
              <a:spcAft>
                <a:spcPts val="600"/>
              </a:spcAft>
              <a:buSzPts val="1800"/>
              <a:buFont typeface="Calibri" panose="020F0502020204030204" pitchFamily="34" charset="0"/>
              <a:buChar char="●"/>
            </a:pPr>
            <a:endParaRPr lang="en-US" sz="1300" dirty="0"/>
          </a:p>
          <a:p>
            <a:pPr marL="457200" lvl="0" indent="0" defTabSz="914400">
              <a:lnSpc>
                <a:spcPct val="90000"/>
              </a:lnSpc>
              <a:spcBef>
                <a:spcPts val="0"/>
              </a:spcBef>
              <a:spcAft>
                <a:spcPts val="600"/>
              </a:spcAft>
              <a:buFont typeface="Calibri" panose="020F0502020204030204" pitchFamily="34" charset="0"/>
              <a:buNone/>
            </a:pPr>
            <a:endParaRPr lang="en-US" sz="1300" dirty="0"/>
          </a:p>
          <a:p>
            <a:pPr marL="457200" lvl="0" indent="0" defTabSz="914400">
              <a:lnSpc>
                <a:spcPct val="90000"/>
              </a:lnSpc>
              <a:spcBef>
                <a:spcPts val="0"/>
              </a:spcBef>
              <a:spcAft>
                <a:spcPts val="600"/>
              </a:spcAft>
              <a:buFont typeface="Calibri" panose="020F0502020204030204" pitchFamily="34" charset="0"/>
              <a:buNone/>
            </a:pPr>
            <a:endParaRPr lang="en-US" sz="1300" dirty="0"/>
          </a:p>
        </p:txBody>
      </p:sp>
      <p:sp>
        <p:nvSpPr>
          <p:cNvPr id="360" name="Rectangle 359">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1" name="Rectangle 360">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p:nvSpPr>
          <p:cNvPr id="313" name="Rectangle 312">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5" name="Rectangle 314">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7" name="Straight Connector 316">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9" name="Rectangle 318">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7" name="Google Shape;307;g33903848eeb_4_117"/>
          <p:cNvSpPr txBox="1">
            <a:spLocks noGrp="1"/>
          </p:cNvSpPr>
          <p:nvPr>
            <p:ph type="title"/>
          </p:nvPr>
        </p:nvSpPr>
        <p:spPr>
          <a:xfrm>
            <a:off x="743199" y="214952"/>
            <a:ext cx="5063240" cy="1088068"/>
          </a:xfrm>
          <a:prstGeom prst="rect">
            <a:avLst/>
          </a:prstGeom>
        </p:spPr>
        <p:txBody>
          <a:bodyPr spcFirstLastPara="1" vert="horz" lIns="91440" tIns="45720" rIns="91440" bIns="45720" rtlCol="0" anchor="b" anchorCtr="0">
            <a:normAutofit/>
          </a:bodyPr>
          <a:lstStyle/>
          <a:p>
            <a:pPr lvl="0" indent="0" defTabSz="914400">
              <a:lnSpc>
                <a:spcPct val="85000"/>
              </a:lnSpc>
              <a:spcBef>
                <a:spcPct val="0"/>
              </a:spcBef>
              <a:spcAft>
                <a:spcPts val="0"/>
              </a:spcAft>
            </a:pPr>
            <a:r>
              <a:rPr lang="en-US" sz="3200" spc="-50" dirty="0">
                <a:solidFill>
                  <a:schemeClr val="accent2"/>
                </a:solidFill>
              </a:rPr>
              <a:t>Contribution</a:t>
            </a:r>
          </a:p>
        </p:txBody>
      </p:sp>
      <p:sp>
        <p:nvSpPr>
          <p:cNvPr id="308" name="Google Shape;308;g33903848eeb_4_117"/>
          <p:cNvSpPr txBox="1">
            <a:spLocks noGrp="1"/>
          </p:cNvSpPr>
          <p:nvPr>
            <p:ph type="body" idx="1"/>
          </p:nvPr>
        </p:nvSpPr>
        <p:spPr>
          <a:xfrm>
            <a:off x="783153" y="1517971"/>
            <a:ext cx="5023286" cy="2883848"/>
          </a:xfrm>
          <a:prstGeom prst="rect">
            <a:avLst/>
          </a:prstGeom>
        </p:spPr>
        <p:txBody>
          <a:bodyPr spcFirstLastPara="1" vert="horz" lIns="0" tIns="45720" rIns="0" bIns="45720" rtlCol="0" anchorCtr="0">
            <a:normAutofit/>
          </a:bodyPr>
          <a:lstStyle/>
          <a:p>
            <a:pPr marL="0" lvl="0" indent="0" defTabSz="914400">
              <a:lnSpc>
                <a:spcPct val="90000"/>
              </a:lnSpc>
              <a:spcBef>
                <a:spcPts val="0"/>
              </a:spcBef>
              <a:spcAft>
                <a:spcPts val="600"/>
              </a:spcAft>
              <a:buFont typeface="Calibri" panose="020F0502020204030204" pitchFamily="34" charset="0"/>
              <a:buNone/>
            </a:pPr>
            <a:r>
              <a:rPr lang="en-US" sz="1200" dirty="0"/>
              <a:t>Harini and Madhuri:</a:t>
            </a:r>
            <a:r>
              <a:rPr lang="en-US" sz="1200" u="sng" dirty="0">
                <a:hlinkClick r:id="rId3"/>
              </a:rPr>
              <a:t> https://github.com/harinivivek/aiml</a:t>
            </a:r>
            <a:endParaRPr lang="en-US" sz="1200" dirty="0"/>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Image retrieval model - Pretrained and scratch model</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Image captioning model - RESNET + LSTM, CLIP + LSTM</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Deployment - Local </a:t>
            </a:r>
            <a:r>
              <a:rPr lang="en-US" sz="1200" dirty="0" err="1"/>
              <a:t>streamlit</a:t>
            </a:r>
            <a:r>
              <a:rPr lang="en-US" sz="1200" dirty="0"/>
              <a:t> app</a:t>
            </a:r>
          </a:p>
          <a:p>
            <a:pPr marL="457200" lvl="0" indent="0" defTabSz="914400">
              <a:lnSpc>
                <a:spcPct val="90000"/>
              </a:lnSpc>
              <a:spcBef>
                <a:spcPts val="0"/>
              </a:spcBef>
              <a:spcAft>
                <a:spcPts val="600"/>
              </a:spcAft>
              <a:buFont typeface="Calibri" panose="020F0502020204030204" pitchFamily="34" charset="0"/>
              <a:buNone/>
            </a:pPr>
            <a:endParaRPr lang="en-US" sz="1200" dirty="0"/>
          </a:p>
          <a:p>
            <a:pPr marL="0" lvl="0" indent="0" defTabSz="914400">
              <a:lnSpc>
                <a:spcPct val="90000"/>
              </a:lnSpc>
              <a:spcBef>
                <a:spcPts val="0"/>
              </a:spcBef>
              <a:spcAft>
                <a:spcPts val="600"/>
              </a:spcAft>
              <a:buFont typeface="Calibri" panose="020F0502020204030204" pitchFamily="34" charset="0"/>
              <a:buNone/>
            </a:pPr>
            <a:r>
              <a:rPr lang="en-US" sz="1200" dirty="0"/>
              <a:t>Sravan and Aditya</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Image retrieval model - Pretrained and scratch model</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Image captioning model - CLIP + LSTM with Attention, VIT/GPT pretrained</a:t>
            </a:r>
          </a:p>
          <a:p>
            <a:pPr marL="457200" lvl="0" indent="-342900" defTabSz="914400">
              <a:lnSpc>
                <a:spcPct val="90000"/>
              </a:lnSpc>
              <a:spcBef>
                <a:spcPts val="0"/>
              </a:spcBef>
              <a:spcAft>
                <a:spcPts val="600"/>
              </a:spcAft>
              <a:buSzPts val="1800"/>
              <a:buFont typeface="Calibri" panose="020F0502020204030204" pitchFamily="34" charset="0"/>
              <a:buAutoNum type="arabicPeriod"/>
            </a:pPr>
            <a:r>
              <a:rPr lang="en-US" sz="1200" dirty="0"/>
              <a:t>Deployment - Cloud</a:t>
            </a:r>
          </a:p>
          <a:p>
            <a:pPr marL="0" lvl="0" indent="0" defTabSz="914400">
              <a:lnSpc>
                <a:spcPct val="90000"/>
              </a:lnSpc>
              <a:spcBef>
                <a:spcPts val="0"/>
              </a:spcBef>
              <a:spcAft>
                <a:spcPts val="600"/>
              </a:spcAft>
              <a:buFont typeface="Calibri" panose="020F0502020204030204" pitchFamily="34" charset="0"/>
              <a:buNone/>
            </a:pPr>
            <a:endParaRPr lang="en-US" sz="1200" dirty="0"/>
          </a:p>
          <a:p>
            <a:pPr marL="0" lvl="0" indent="0" defTabSz="914400">
              <a:lnSpc>
                <a:spcPct val="90000"/>
              </a:lnSpc>
              <a:spcBef>
                <a:spcPts val="0"/>
              </a:spcBef>
              <a:spcAft>
                <a:spcPts val="600"/>
              </a:spcAft>
              <a:buFont typeface="Calibri" panose="020F0502020204030204" pitchFamily="34" charset="0"/>
              <a:buNone/>
            </a:pPr>
            <a:r>
              <a:rPr lang="en-US" sz="1200" dirty="0"/>
              <a:t>Presentation - Equally contributed</a:t>
            </a:r>
          </a:p>
        </p:txBody>
      </p:sp>
      <p:sp>
        <p:nvSpPr>
          <p:cNvPr id="321" name="Rectangle 320">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3" name="Rectangle 322">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617"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33903848eeb_4_84"/>
          <p:cNvSpPr txBox="1">
            <a:spLocks noGrp="1"/>
          </p:cNvSpPr>
          <p:nvPr>
            <p:ph type="title"/>
          </p:nvPr>
        </p:nvSpPr>
        <p:spPr>
          <a:xfrm>
            <a:off x="395675" y="1999050"/>
            <a:ext cx="8520600" cy="5727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a:t>Q &amp; 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2bbb88e067_4_0"/>
          <p:cNvSpPr txBox="1">
            <a:spLocks noGrp="1"/>
          </p:cNvSpPr>
          <p:nvPr>
            <p:ph type="title"/>
          </p:nvPr>
        </p:nvSpPr>
        <p:spPr>
          <a:xfrm>
            <a:off x="395675" y="1999050"/>
            <a:ext cx="8520600" cy="5727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324c53b7fb1_0_0"/>
          <p:cNvSpPr txBox="1">
            <a:spLocks noGrp="1"/>
          </p:cNvSpPr>
          <p:nvPr>
            <p:ph type="title"/>
          </p:nvPr>
        </p:nvSpPr>
        <p:spPr>
          <a:xfrm>
            <a:off x="311700" y="1161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Datasets</a:t>
            </a:r>
            <a:endParaRPr dirty="0"/>
          </a:p>
        </p:txBody>
      </p:sp>
      <p:sp>
        <p:nvSpPr>
          <p:cNvPr id="75" name="Google Shape;75;g324c53b7fb1_0_0"/>
          <p:cNvSpPr txBox="1">
            <a:spLocks noGrp="1"/>
          </p:cNvSpPr>
          <p:nvPr>
            <p:ph type="body" idx="1"/>
          </p:nvPr>
        </p:nvSpPr>
        <p:spPr>
          <a:xfrm>
            <a:off x="311700" y="1464415"/>
            <a:ext cx="3834038" cy="3023765"/>
          </a:xfrm>
          <a:prstGeom prst="rect">
            <a:avLst/>
          </a:prstGeom>
          <a:noFill/>
          <a:ln>
            <a:noFill/>
          </a:ln>
        </p:spPr>
        <p:txBody>
          <a:bodyPr spcFirstLastPara="1" wrap="square" lIns="91425" tIns="91425" rIns="91425" bIns="91425" anchor="t" anchorCtr="0">
            <a:noAutofit/>
          </a:bodyPr>
          <a:lstStyle/>
          <a:p>
            <a:pPr marL="111125" indent="0">
              <a:buSzPts val="1850"/>
              <a:buNone/>
            </a:pPr>
            <a:r>
              <a:rPr lang="en-US" sz="1200" b="1" dirty="0">
                <a:solidFill>
                  <a:schemeClr val="dk1"/>
                </a:solidFill>
              </a:rPr>
              <a:t>Flickr 8K</a:t>
            </a:r>
          </a:p>
          <a:p>
            <a:pPr marL="434975" indent="-285750">
              <a:buSzPts val="1250"/>
              <a:buFont typeface="Courier New" panose="02070309020205020404" pitchFamily="49" charset="0"/>
              <a:buChar char="o"/>
            </a:pPr>
            <a:r>
              <a:rPr lang="en-US" sz="1200" dirty="0">
                <a:solidFill>
                  <a:schemeClr val="dk1"/>
                </a:solidFill>
              </a:rPr>
              <a:t>Number of images: </a:t>
            </a:r>
            <a:r>
              <a:rPr lang="en-US" sz="1200" b="1" dirty="0">
                <a:solidFill>
                  <a:schemeClr val="dk1"/>
                </a:solidFill>
              </a:rPr>
              <a:t>8091</a:t>
            </a:r>
          </a:p>
          <a:p>
            <a:pPr marL="434975" indent="-285750">
              <a:buSzPts val="1250"/>
              <a:buFont typeface="Courier New" panose="02070309020205020404" pitchFamily="49" charset="0"/>
              <a:buChar char="o"/>
            </a:pPr>
            <a:r>
              <a:rPr lang="en-US" sz="1200" dirty="0">
                <a:solidFill>
                  <a:schemeClr val="dk1"/>
                </a:solidFill>
              </a:rPr>
              <a:t>Number of Captions: Each image is associated with 5 captions, resulting in a total of </a:t>
            </a:r>
            <a:r>
              <a:rPr lang="en-US" sz="1200" b="1" dirty="0">
                <a:solidFill>
                  <a:schemeClr val="dk1"/>
                </a:solidFill>
              </a:rPr>
              <a:t>40,455 captions</a:t>
            </a:r>
            <a:r>
              <a:rPr lang="en-US" sz="1200" dirty="0">
                <a:solidFill>
                  <a:schemeClr val="dk1"/>
                </a:solidFill>
              </a:rPr>
              <a:t>.</a:t>
            </a:r>
          </a:p>
          <a:p>
            <a:pPr marL="434975" indent="-285750">
              <a:buSzPts val="1250"/>
              <a:buFont typeface="Courier New" panose="02070309020205020404" pitchFamily="49" charset="0"/>
              <a:buChar char="o"/>
            </a:pPr>
            <a:r>
              <a:rPr lang="en-US" sz="1200" dirty="0">
                <a:solidFill>
                  <a:schemeClr val="dk1"/>
                </a:solidFill>
              </a:rPr>
              <a:t>Total Size of the dataset: Approximately </a:t>
            </a:r>
            <a:r>
              <a:rPr lang="en-US" sz="1200" b="1" dirty="0">
                <a:solidFill>
                  <a:schemeClr val="dk1"/>
                </a:solidFill>
              </a:rPr>
              <a:t>1.04 GB</a:t>
            </a:r>
          </a:p>
          <a:p>
            <a:pPr marL="434975" indent="-285750">
              <a:buSzPts val="1250"/>
              <a:buFont typeface="Courier New" panose="02070309020205020404" pitchFamily="49" charset="0"/>
              <a:buChar char="o"/>
            </a:pPr>
            <a:r>
              <a:rPr lang="en-US" sz="1200" dirty="0">
                <a:solidFill>
                  <a:schemeClr val="dk1"/>
                </a:solidFill>
              </a:rPr>
              <a:t>Source Link:</a:t>
            </a:r>
          </a:p>
          <a:p>
            <a:pPr marL="628650" lvl="1" indent="-171450">
              <a:buClr>
                <a:schemeClr val="accent1"/>
              </a:buClr>
              <a:buFont typeface="Wingdings" panose="05000000000000000000" pitchFamily="2" charset="2"/>
              <a:buChar char="Ø"/>
            </a:pPr>
            <a:r>
              <a:rPr lang="en-US" sz="1050" dirty="0">
                <a:solidFill>
                  <a:schemeClr val="dk1"/>
                </a:solidFill>
                <a:hlinkClick r:id="rId3"/>
              </a:rPr>
              <a:t>https://github.com/jbrownlee/Datasets/releases/download/Flickr8k/Flickr8k_Dataset.zip</a:t>
            </a:r>
            <a:endParaRPr lang="en-US" sz="1050" dirty="0">
              <a:solidFill>
                <a:schemeClr val="dk1"/>
              </a:solidFill>
            </a:endParaRPr>
          </a:p>
          <a:p>
            <a:pPr marL="628650" lvl="1" indent="-171450">
              <a:buClr>
                <a:schemeClr val="accent1"/>
              </a:buClr>
              <a:buFont typeface="Wingdings" panose="05000000000000000000" pitchFamily="2" charset="2"/>
              <a:buChar char="Ø"/>
            </a:pPr>
            <a:r>
              <a:rPr lang="en-US" sz="1050" dirty="0">
                <a:solidFill>
                  <a:schemeClr val="dk1"/>
                </a:solidFill>
                <a:hlinkClick r:id="rId4"/>
              </a:rPr>
              <a:t>https://github.com/jbrownlee/Datasets/releases/download/Flickr8k/Flickr8k_text.zip</a:t>
            </a:r>
            <a:endParaRPr lang="en-US" sz="1050" dirty="0">
              <a:solidFill>
                <a:schemeClr val="dk1"/>
              </a:solidFill>
            </a:endParaRPr>
          </a:p>
          <a:p>
            <a:pPr marL="457200" lvl="1" indent="0">
              <a:buClr>
                <a:schemeClr val="accent1"/>
              </a:buClr>
              <a:buNone/>
            </a:pPr>
            <a:endParaRPr lang="en-US" sz="1050" dirty="0"/>
          </a:p>
        </p:txBody>
      </p:sp>
      <p:sp>
        <p:nvSpPr>
          <p:cNvPr id="3" name="TextBox 2">
            <a:extLst>
              <a:ext uri="{FF2B5EF4-FFF2-40B4-BE49-F238E27FC236}">
                <a16:creationId xmlns:a16="http://schemas.microsoft.com/office/drawing/2014/main" id="{B2116FE0-9C53-2384-D3A3-18C50F5D99E5}"/>
              </a:ext>
            </a:extLst>
          </p:cNvPr>
          <p:cNvSpPr txBox="1"/>
          <p:nvPr/>
        </p:nvSpPr>
        <p:spPr>
          <a:xfrm>
            <a:off x="4393244" y="1581293"/>
            <a:ext cx="4489499" cy="2816156"/>
          </a:xfrm>
          <a:prstGeom prst="rect">
            <a:avLst/>
          </a:prstGeom>
          <a:noFill/>
        </p:spPr>
        <p:txBody>
          <a:bodyPr wrap="square" rtlCol="0">
            <a:spAutoFit/>
          </a:bodyPr>
          <a:lstStyle/>
          <a:p>
            <a:r>
              <a:rPr lang="en-US" sz="1200" b="1" dirty="0">
                <a:solidFill>
                  <a:schemeClr val="dk1"/>
                </a:solidFill>
              </a:rPr>
              <a:t>Flickr 30K</a:t>
            </a:r>
            <a:endParaRPr lang="en-US" sz="1200" b="1" dirty="0"/>
          </a:p>
          <a:p>
            <a:pPr marL="323850" indent="-171450">
              <a:lnSpc>
                <a:spcPct val="115000"/>
              </a:lnSpc>
              <a:buClr>
                <a:schemeClr val="accent1"/>
              </a:buClr>
              <a:buSzPts val="1200"/>
              <a:buFont typeface="Courier New" panose="02070309020205020404" pitchFamily="49" charset="0"/>
              <a:buChar char="o"/>
            </a:pPr>
            <a:r>
              <a:rPr lang="en-US" sz="1200" dirty="0">
                <a:solidFill>
                  <a:schemeClr val="dk1"/>
                </a:solidFill>
              </a:rPr>
              <a:t>Number of Images: </a:t>
            </a:r>
            <a:r>
              <a:rPr lang="en-US" sz="1200" b="1" dirty="0">
                <a:solidFill>
                  <a:schemeClr val="dk1"/>
                </a:solidFill>
              </a:rPr>
              <a:t>31,783</a:t>
            </a:r>
          </a:p>
          <a:p>
            <a:pPr marL="323850" indent="-171450">
              <a:lnSpc>
                <a:spcPct val="115000"/>
              </a:lnSpc>
              <a:buClr>
                <a:schemeClr val="accent1"/>
              </a:buClr>
              <a:buSzPts val="1200"/>
              <a:buFont typeface="Courier New" panose="02070309020205020404" pitchFamily="49" charset="0"/>
              <a:buChar char="o"/>
            </a:pPr>
            <a:r>
              <a:rPr lang="en-US" sz="1200" dirty="0">
                <a:solidFill>
                  <a:schemeClr val="dk1"/>
                </a:solidFill>
              </a:rPr>
              <a:t>Number of Captions: Each image is associated with 5 captions, resulting in a total of </a:t>
            </a:r>
            <a:r>
              <a:rPr lang="en-US" sz="1200" b="1" dirty="0">
                <a:solidFill>
                  <a:schemeClr val="dk1"/>
                </a:solidFill>
              </a:rPr>
              <a:t>158,915 captions</a:t>
            </a:r>
            <a:r>
              <a:rPr lang="en-US" sz="1200" dirty="0">
                <a:solidFill>
                  <a:schemeClr val="dk1"/>
                </a:solidFill>
              </a:rPr>
              <a:t>.</a:t>
            </a:r>
          </a:p>
          <a:p>
            <a:pPr marL="323850" indent="-171450">
              <a:lnSpc>
                <a:spcPct val="115000"/>
              </a:lnSpc>
              <a:buClr>
                <a:schemeClr val="accent1"/>
              </a:buClr>
              <a:buSzPts val="1200"/>
              <a:buFont typeface="Courier New" panose="02070309020205020404" pitchFamily="49" charset="0"/>
              <a:buChar char="o"/>
            </a:pPr>
            <a:r>
              <a:rPr lang="en-US" sz="1200" dirty="0">
                <a:solidFill>
                  <a:schemeClr val="dk1"/>
                </a:solidFill>
              </a:rPr>
              <a:t>Total Size of the dataset : Approximately </a:t>
            </a:r>
            <a:r>
              <a:rPr lang="en-US" sz="1200" b="1" dirty="0">
                <a:solidFill>
                  <a:schemeClr val="dk1"/>
                </a:solidFill>
              </a:rPr>
              <a:t>4.12 GB</a:t>
            </a:r>
          </a:p>
          <a:p>
            <a:pPr marL="323850" indent="-171450">
              <a:lnSpc>
                <a:spcPct val="115000"/>
              </a:lnSpc>
              <a:buClr>
                <a:schemeClr val="accent1"/>
              </a:buClr>
              <a:buSzPts val="1200"/>
              <a:buFont typeface="Courier New" panose="02070309020205020404" pitchFamily="49" charset="0"/>
              <a:buChar char="o"/>
            </a:pPr>
            <a:r>
              <a:rPr lang="en-US" sz="1200" dirty="0">
                <a:solidFill>
                  <a:schemeClr val="dk1"/>
                </a:solidFill>
              </a:rPr>
              <a:t>Source Link:</a:t>
            </a:r>
          </a:p>
          <a:p>
            <a:pPr marL="628650" lvl="1" indent="-171450">
              <a:buClr>
                <a:schemeClr val="accent1"/>
              </a:buClr>
              <a:buFont typeface="Wingdings" panose="05000000000000000000" pitchFamily="2" charset="2"/>
              <a:buChar char="Ø"/>
            </a:pPr>
            <a:r>
              <a:rPr lang="en-US" sz="1200" dirty="0"/>
              <a:t>	https://www.kaggle.com/datasets/eeshawn/flickr30k</a:t>
            </a:r>
          </a:p>
          <a:p>
            <a:pPr marL="628650" lvl="1" indent="-171450">
              <a:buClr>
                <a:schemeClr val="accent1"/>
              </a:buClr>
              <a:buFont typeface="Wingdings" panose="05000000000000000000" pitchFamily="2" charset="2"/>
              <a:buChar char="Ø"/>
            </a:pPr>
            <a:r>
              <a:rPr lang="en-US" sz="1200" dirty="0"/>
              <a:t>	</a:t>
            </a:r>
            <a:r>
              <a:rPr lang="en-US" sz="1200" dirty="0">
                <a:hlinkClick r:id="rId5"/>
              </a:rPr>
              <a:t>https://github.com/awsaf49/flickr-</a:t>
            </a:r>
            <a:r>
              <a:rPr lang="en-US" sz="1200" dirty="0"/>
              <a:t>	dataset/releases/download/v1.0/flickr30k_part00</a:t>
            </a:r>
          </a:p>
          <a:p>
            <a:pPr marL="628650" lvl="1" indent="-171450">
              <a:buClr>
                <a:schemeClr val="accent1"/>
              </a:buClr>
              <a:buFont typeface="Wingdings" panose="05000000000000000000" pitchFamily="2" charset="2"/>
              <a:buChar char="Ø"/>
            </a:pPr>
            <a:r>
              <a:rPr lang="en-US" sz="1200" dirty="0"/>
              <a:t>	</a:t>
            </a:r>
            <a:r>
              <a:rPr lang="en-US" sz="1200" dirty="0">
                <a:hlinkClick r:id="rId5"/>
              </a:rPr>
              <a:t>https://github.com/awsaf49/flickr-</a:t>
            </a:r>
            <a:r>
              <a:rPr lang="en-US" sz="1200" dirty="0"/>
              <a:t>	dataset/releases/download/v1.0/flickr30k_part01</a:t>
            </a:r>
          </a:p>
          <a:p>
            <a:pPr marL="628650" lvl="1" indent="-171450">
              <a:buClr>
                <a:schemeClr val="accent1"/>
              </a:buClr>
              <a:buFont typeface="Wingdings" panose="05000000000000000000" pitchFamily="2" charset="2"/>
              <a:buChar char="Ø"/>
            </a:pPr>
            <a:r>
              <a:rPr lang="en-US" sz="1200" dirty="0"/>
              <a:t>	</a:t>
            </a:r>
            <a:r>
              <a:rPr lang="en-US" sz="1200" dirty="0">
                <a:hlinkClick r:id="rId5"/>
              </a:rPr>
              <a:t>https://github.com/awsaf49/flickr-</a:t>
            </a:r>
            <a:r>
              <a:rPr lang="en-US" sz="1200" dirty="0"/>
              <a:t>	dataset/releases/download/v1.0/flickr30k_part02</a:t>
            </a:r>
          </a:p>
          <a:p>
            <a:endParaRPr lang="en-US" sz="1200" dirty="0"/>
          </a:p>
        </p:txBody>
      </p:sp>
    </p:spTree>
    <p:extLst>
      <p:ext uri="{BB962C8B-B14F-4D97-AF65-F5344CB8AC3E}">
        <p14:creationId xmlns:p14="http://schemas.microsoft.com/office/powerpoint/2010/main" val="108402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7" name="Rectangle 8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1" name="Straight Connector 9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3" name="Rectangle 9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80;g33903848eeb_4_97"/>
          <p:cNvSpPr txBox="1">
            <a:spLocks noGrp="1"/>
          </p:cNvSpPr>
          <p:nvPr>
            <p:ph type="title"/>
          </p:nvPr>
        </p:nvSpPr>
        <p:spPr>
          <a:xfrm>
            <a:off x="6105832" y="479322"/>
            <a:ext cx="2551471" cy="2764512"/>
          </a:xfrm>
          <a:prstGeom prst="rect">
            <a:avLst/>
          </a:prstGeom>
        </p:spPr>
        <p:txBody>
          <a:bodyPr spcFirstLastPara="1" vert="horz" lIns="91440" tIns="45720" rIns="91440" bIns="45720" rtlCol="0" anchor="b" anchorCtr="0">
            <a:normAutofit/>
          </a:bodyPr>
          <a:lstStyle/>
          <a:p>
            <a:pPr marL="0" lvl="0" indent="0" defTabSz="914400">
              <a:lnSpc>
                <a:spcPct val="85000"/>
              </a:lnSpc>
              <a:spcBef>
                <a:spcPct val="0"/>
              </a:spcBef>
              <a:spcAft>
                <a:spcPts val="0"/>
              </a:spcAft>
            </a:pPr>
            <a:r>
              <a:rPr lang="en-US" sz="5000" b="1" spc="-50">
                <a:solidFill>
                  <a:schemeClr val="tx1">
                    <a:lumMod val="85000"/>
                    <a:lumOff val="15000"/>
                  </a:schemeClr>
                </a:solidFill>
              </a:rPr>
              <a:t>Image Caption Retrieval</a:t>
            </a:r>
          </a:p>
        </p:txBody>
      </p:sp>
      <p:pic>
        <p:nvPicPr>
          <p:cNvPr id="84" name="Graphic 83" descr="Camera">
            <a:extLst>
              <a:ext uri="{FF2B5EF4-FFF2-40B4-BE49-F238E27FC236}">
                <a16:creationId xmlns:a16="http://schemas.microsoft.com/office/drawing/2014/main" id="{18232AD3-0701-7277-FA55-5714EB770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2272" y="480060"/>
            <a:ext cx="3790617" cy="3790617"/>
          </a:xfrm>
          <a:prstGeom prst="rect">
            <a:avLst/>
          </a:prstGeom>
        </p:spPr>
      </p:pic>
      <p:cxnSp>
        <p:nvCxnSpPr>
          <p:cNvPr id="95" name="Straight Connector 9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325755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9" name="Rectangle 9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0"/>
                                        </p:tgtEl>
                                        <p:attrNameLst>
                                          <p:attrName>style.visibility</p:attrName>
                                        </p:attrNameLst>
                                      </p:cBhvr>
                                      <p:to>
                                        <p:strVal val="visible"/>
                                      </p:to>
                                    </p:set>
                                    <p:animEffect transition="in" filter="fade">
                                      <p:cBhvr>
                                        <p:cTn id="7" dur="700"/>
                                        <p:tgtEl>
                                          <p:spTgt spid="80"/>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84"/>
                                        </p:tgtEl>
                                        <p:attrNameLst>
                                          <p:attrName>style.visibility</p:attrName>
                                        </p:attrNameLst>
                                      </p:cBhvr>
                                      <p:to>
                                        <p:strVal val="visible"/>
                                      </p:to>
                                    </p:set>
                                    <p:animEffect transition="in" filter="fade">
                                      <p:cBhvr>
                                        <p:cTn id="10" dur="7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33159bcba1d_0_0"/>
          <p:cNvSpPr txBox="1">
            <a:spLocks noGrp="1"/>
          </p:cNvSpPr>
          <p:nvPr>
            <p:ph type="body" idx="1"/>
          </p:nvPr>
        </p:nvSpPr>
        <p:spPr>
          <a:xfrm>
            <a:off x="311700" y="1714499"/>
            <a:ext cx="8520600" cy="2854375"/>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SzPts val="1400"/>
              <a:buFont typeface="Wingdings" panose="05000000000000000000" pitchFamily="2" charset="2"/>
              <a:buChar char="ü"/>
            </a:pPr>
            <a:r>
              <a:rPr lang="en-US" sz="1400" dirty="0">
                <a:solidFill>
                  <a:schemeClr val="dk1"/>
                </a:solidFill>
              </a:rPr>
              <a:t>Pretrained CLIP Architecture</a:t>
            </a:r>
            <a:endParaRPr sz="1400" dirty="0">
              <a:solidFill>
                <a:schemeClr val="dk1"/>
              </a:solidFill>
            </a:endParaRPr>
          </a:p>
          <a:p>
            <a:pPr marL="1200150" lvl="0" indent="-285750" algn="l" rtl="0">
              <a:lnSpc>
                <a:spcPct val="100000"/>
              </a:lnSpc>
              <a:spcBef>
                <a:spcPts val="0"/>
              </a:spcBef>
              <a:spcAft>
                <a:spcPts val="0"/>
              </a:spcAft>
              <a:buFont typeface="Wingdings" panose="05000000000000000000" pitchFamily="2" charset="2"/>
              <a:buChar char="ü"/>
            </a:pPr>
            <a:endParaRPr sz="1400" dirty="0">
              <a:solidFill>
                <a:schemeClr val="dk1"/>
              </a:solidFill>
            </a:endParaRPr>
          </a:p>
          <a:p>
            <a:pPr marL="457200" lvl="0" indent="-317500" algn="l" rtl="0">
              <a:lnSpc>
                <a:spcPct val="100000"/>
              </a:lnSpc>
              <a:spcBef>
                <a:spcPts val="0"/>
              </a:spcBef>
              <a:spcAft>
                <a:spcPts val="0"/>
              </a:spcAft>
              <a:buSzPts val="1400"/>
              <a:buFont typeface="Wingdings" panose="05000000000000000000" pitchFamily="2" charset="2"/>
              <a:buChar char="ü"/>
            </a:pPr>
            <a:r>
              <a:rPr lang="en-US" sz="1400" dirty="0">
                <a:solidFill>
                  <a:schemeClr val="dk1"/>
                </a:solidFill>
              </a:rPr>
              <a:t>CLIP Training from Scratch</a:t>
            </a: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Clr>
                <a:schemeClr val="dk1"/>
              </a:buClr>
              <a:buSzPts val="3111"/>
              <a:buFont typeface="Arial"/>
              <a:buNone/>
            </a:pPr>
            <a:r>
              <a:rPr lang="en-US" b="1" dirty="0">
                <a:solidFill>
                  <a:schemeClr val="dk1"/>
                </a:solidFill>
              </a:rPr>
              <a:t>Objective Function of CLIP</a:t>
            </a:r>
            <a:endParaRPr sz="400" b="1"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just" rtl="0">
              <a:spcBef>
                <a:spcPts val="0"/>
              </a:spcBef>
              <a:spcAft>
                <a:spcPts val="0"/>
              </a:spcAft>
              <a:buClr>
                <a:schemeClr val="dk1"/>
              </a:buClr>
              <a:buSzPts val="1800"/>
              <a:buFont typeface="Arial"/>
              <a:buNone/>
            </a:pPr>
            <a:r>
              <a:rPr lang="en-US" sz="1400" dirty="0">
                <a:solidFill>
                  <a:schemeClr val="dk1"/>
                </a:solidFill>
              </a:rPr>
              <a:t>The objective is to maximize the similarity between the correct (image, text) pairs while minimizing the similarity between incorrect pairs, The model uses a contrastive loss function to achieve this. Both the image and text encoders learn to map their inputs to a shared embedding space where similar images and text descriptions are close to each other.</a:t>
            </a:r>
            <a:endParaRPr sz="1400" dirty="0">
              <a:solidFill>
                <a:schemeClr val="dk1"/>
              </a:solidFill>
            </a:endParaRPr>
          </a:p>
        </p:txBody>
      </p:sp>
      <p:sp>
        <p:nvSpPr>
          <p:cNvPr id="86" name="Google Shape;86;g33159bcba1d_0_0"/>
          <p:cNvSpPr txBox="1"/>
          <p:nvPr/>
        </p:nvSpPr>
        <p:spPr>
          <a:xfrm>
            <a:off x="293925" y="286925"/>
            <a:ext cx="8558400" cy="51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1200"/>
              </a:spcAft>
              <a:buClr>
                <a:schemeClr val="dk1"/>
              </a:buClr>
              <a:buSzPts val="1100"/>
              <a:buFont typeface="Arial"/>
              <a:buNone/>
            </a:pPr>
            <a:r>
              <a:rPr lang="en-US" sz="3200" b="1" dirty="0">
                <a:solidFill>
                  <a:schemeClr val="dk1"/>
                </a:solidFill>
                <a:latin typeface="+mj-lt"/>
              </a:rPr>
              <a:t>Models Explored</a:t>
            </a:r>
            <a:endParaRPr sz="3200" dirty="0">
              <a:solidFill>
                <a:schemeClr val="dk2"/>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Pretrained CLIP Architecture</a:t>
            </a:r>
          </a:p>
        </p:txBody>
      </p:sp>
      <p:sp>
        <p:nvSpPr>
          <p:cNvPr id="92" name="Google Shape;92;p4"/>
          <p:cNvSpPr txBox="1">
            <a:spLocks noGrp="1"/>
          </p:cNvSpPr>
          <p:nvPr>
            <p:ph type="body" idx="1"/>
          </p:nvPr>
        </p:nvSpPr>
        <p:spPr>
          <a:xfrm>
            <a:off x="311700" y="1234844"/>
            <a:ext cx="8520600" cy="3604261"/>
          </a:xfrm>
          <a:prstGeom prst="rect">
            <a:avLst/>
          </a:prstGeom>
          <a:noFill/>
          <a:ln>
            <a:noFill/>
          </a:ln>
        </p:spPr>
        <p:txBody>
          <a:bodyPr spcFirstLastPara="1" wrap="square" lIns="91425" tIns="91425" rIns="91425" bIns="91425" anchor="t" anchorCtr="0">
            <a:normAutofit/>
          </a:bodyPr>
          <a:lstStyle/>
          <a:p>
            <a:pPr marL="114300" indent="0">
              <a:buNone/>
            </a:pPr>
            <a:r>
              <a:rPr lang="en-US" sz="1300" b="1" dirty="0"/>
              <a:t>CLIP: Contrastive Language-Image Pre-Training</a:t>
            </a:r>
          </a:p>
          <a:p>
            <a:pPr>
              <a:buFont typeface="Wingdings" panose="05000000000000000000" pitchFamily="2" charset="2"/>
              <a:buChar char="ü"/>
            </a:pPr>
            <a:r>
              <a:rPr lang="en-US" sz="1300" i="1" dirty="0"/>
              <a:t>Developed by OpenAI to bridge the gap between images and natural language descriptions.</a:t>
            </a:r>
            <a:endParaRPr lang="en-US" sz="1300" b="1" dirty="0"/>
          </a:p>
          <a:p>
            <a:pPr marL="114300" indent="0">
              <a:buNone/>
            </a:pPr>
            <a:r>
              <a:rPr lang="en-US" sz="1300" b="1" dirty="0"/>
              <a:t>Key Features:</a:t>
            </a:r>
          </a:p>
          <a:p>
            <a:pPr lvl="1">
              <a:buFont typeface="Wingdings" panose="05000000000000000000" pitchFamily="2" charset="2"/>
              <a:buChar char="Ø"/>
            </a:pPr>
            <a:r>
              <a:rPr lang="en-US" sz="1150" dirty="0"/>
              <a:t>Learns visual concepts from text descriptions.</a:t>
            </a:r>
          </a:p>
          <a:p>
            <a:pPr lvl="1">
              <a:buFont typeface="Wingdings" panose="05000000000000000000" pitchFamily="2" charset="2"/>
              <a:buChar char="Ø"/>
            </a:pPr>
            <a:r>
              <a:rPr lang="en-US" sz="1150" dirty="0"/>
              <a:t>Aligns images and text in a shared embedding space.</a:t>
            </a:r>
          </a:p>
          <a:p>
            <a:pPr lvl="1">
              <a:buFont typeface="Wingdings" panose="05000000000000000000" pitchFamily="2" charset="2"/>
              <a:buChar char="Ø"/>
            </a:pPr>
            <a:r>
              <a:rPr lang="en-US" sz="1150" dirty="0"/>
              <a:t>Computes similarity scores between image and text embeddings.</a:t>
            </a:r>
          </a:p>
          <a:p>
            <a:pPr marL="114300" indent="0">
              <a:buNone/>
            </a:pPr>
            <a:r>
              <a:rPr lang="en-US" sz="1300" b="1" dirty="0"/>
              <a:t>Main Components:</a:t>
            </a:r>
          </a:p>
          <a:p>
            <a:pPr marL="114300" indent="0">
              <a:buNone/>
            </a:pPr>
            <a:r>
              <a:rPr lang="en-US" sz="1300" b="1" dirty="0"/>
              <a:t>Image Encoder:</a:t>
            </a:r>
            <a:endParaRPr lang="en-US" sz="1300" dirty="0"/>
          </a:p>
          <a:p>
            <a:pPr marL="742950" lvl="1" indent="-285750">
              <a:buFont typeface="Wingdings" panose="05000000000000000000" pitchFamily="2" charset="2"/>
              <a:buChar char="Ø"/>
            </a:pPr>
            <a:r>
              <a:rPr lang="en-US" sz="1300" dirty="0"/>
              <a:t>Uses Vision Transformer (</a:t>
            </a:r>
            <a:r>
              <a:rPr lang="en-US" sz="1300" dirty="0" err="1"/>
              <a:t>ViT</a:t>
            </a:r>
            <a:r>
              <a:rPr lang="en-US" sz="1300" dirty="0"/>
              <a:t>) to convert images into high-dimensional vectors.</a:t>
            </a:r>
          </a:p>
          <a:p>
            <a:pPr marL="742950" lvl="1" indent="-285750">
              <a:buFont typeface="Wingdings" panose="05000000000000000000" pitchFamily="2" charset="2"/>
              <a:buChar char="Ø"/>
            </a:pPr>
            <a:r>
              <a:rPr lang="en-US" sz="1300" dirty="0"/>
              <a:t>Images are divided into patches, processed through 12 transformer layers, with 768 hidden dimensions and 12 attention heads.</a:t>
            </a:r>
          </a:p>
          <a:p>
            <a:pPr marL="114300" indent="0">
              <a:buNone/>
            </a:pPr>
            <a:r>
              <a:rPr lang="en-US" sz="1300" b="1" dirty="0"/>
              <a:t>Text Encoder:</a:t>
            </a:r>
            <a:endParaRPr lang="en-US" sz="1300" dirty="0"/>
          </a:p>
          <a:p>
            <a:pPr marL="742950" lvl="1" indent="-285750">
              <a:buFont typeface="Wingdings" panose="05000000000000000000" pitchFamily="2" charset="2"/>
              <a:buChar char="Ø"/>
            </a:pPr>
            <a:r>
              <a:rPr lang="en-US" sz="1300" dirty="0"/>
              <a:t>Based on Transformer architecture to encode text into high-dimensional vectors.</a:t>
            </a:r>
          </a:p>
          <a:p>
            <a:pPr marL="742950" lvl="1" indent="-285750">
              <a:buFont typeface="Wingdings" panose="05000000000000000000" pitchFamily="2" charset="2"/>
              <a:buChar char="Ø"/>
            </a:pPr>
            <a:r>
              <a:rPr lang="en-US" sz="1300" dirty="0"/>
              <a:t>Text is tokenized and processed through multiple layers of masked self-attention.</a:t>
            </a:r>
          </a:p>
          <a:p>
            <a:pPr marL="114300" indent="0">
              <a:buNone/>
            </a:pPr>
            <a:r>
              <a:rPr lang="en-US" sz="1300" i="1" dirty="0"/>
              <a:t>Enabling powerful cross-modal understanding for advanced AI applications.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03" name="Rectangle 102">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5" name="Rectangle 104">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7" name="Straight Connector 106">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9" name="Rectangle 10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7" name="Google Shape;97;p12"/>
          <p:cNvSpPr txBox="1">
            <a:spLocks noGrp="1"/>
          </p:cNvSpPr>
          <p:nvPr>
            <p:ph type="title"/>
          </p:nvPr>
        </p:nvSpPr>
        <p:spPr>
          <a:xfrm>
            <a:off x="800100" y="3939702"/>
            <a:ext cx="7543800" cy="771536"/>
          </a:xfrm>
          <a:prstGeom prst="rect">
            <a:avLst/>
          </a:prstGeom>
        </p:spPr>
        <p:txBody>
          <a:bodyPr spcFirstLastPara="1" vert="horz" lIns="91440" tIns="45720" rIns="91440" bIns="45720" rtlCol="0" anchor="ctr" anchorCtr="0">
            <a:normAutofit/>
          </a:bodyPr>
          <a:lstStyle/>
          <a:p>
            <a:pPr lvl="0" indent="0" algn="ctr" defTabSz="914400">
              <a:lnSpc>
                <a:spcPct val="85000"/>
              </a:lnSpc>
              <a:spcBef>
                <a:spcPct val="0"/>
              </a:spcBef>
              <a:spcAft>
                <a:spcPts val="0"/>
              </a:spcAft>
              <a:buSzPct val="111111"/>
            </a:pPr>
            <a:r>
              <a:rPr lang="en-US" sz="3200" spc="-50" dirty="0">
                <a:solidFill>
                  <a:srgbClr val="FFFFFF"/>
                </a:solidFill>
              </a:rPr>
              <a:t>CLIP Training from Scratch(1/3)</a:t>
            </a:r>
          </a:p>
        </p:txBody>
      </p:sp>
      <p:sp>
        <p:nvSpPr>
          <p:cNvPr id="98" name="Google Shape;98;p12"/>
          <p:cNvSpPr txBox="1"/>
          <p:nvPr/>
        </p:nvSpPr>
        <p:spPr>
          <a:xfrm>
            <a:off x="822960" y="815008"/>
            <a:ext cx="7520940" cy="2603600"/>
          </a:xfrm>
          <a:prstGeom prst="rect">
            <a:avLst/>
          </a:prstGeom>
        </p:spPr>
        <p:txBody>
          <a:bodyPr spcFirstLastPara="1" vert="horz" lIns="0" tIns="45720" rIns="0" bIns="45720" rtlCol="0" anchorCtr="0">
            <a:normAutofit/>
          </a:bodyPr>
          <a:lstStyle/>
          <a:p>
            <a:pPr marL="457200" marR="0" lvl="0" indent="-330200" defTabSz="914400">
              <a:lnSpc>
                <a:spcPct val="90000"/>
              </a:lnSpc>
              <a:spcBef>
                <a:spcPts val="0"/>
              </a:spcBef>
              <a:spcAft>
                <a:spcPts val="600"/>
              </a:spcAft>
              <a:buClr>
                <a:schemeClr val="accent1"/>
              </a:buClr>
              <a:buSzPts val="1600"/>
              <a:buFont typeface="Calibri" panose="020F0502020204030204" pitchFamily="34" charset="0"/>
              <a:buChar char="●"/>
            </a:pPr>
            <a:r>
              <a:rPr lang="en-US" sz="1300" b="1" i="0" u="none" strike="noStrike" cap="none" dirty="0">
                <a:solidFill>
                  <a:schemeClr val="tx1">
                    <a:lumMod val="75000"/>
                    <a:lumOff val="25000"/>
                  </a:schemeClr>
                </a:solidFill>
                <a:sym typeface="Arial"/>
              </a:rPr>
              <a:t>Image Encoder: </a:t>
            </a:r>
            <a:endParaRPr lang="en-US" sz="1300" b="0" i="0" u="none" strike="noStrike" cap="none" dirty="0">
              <a:solidFill>
                <a:schemeClr val="tx1">
                  <a:lumMod val="75000"/>
                  <a:lumOff val="25000"/>
                </a:schemeClr>
              </a:solidFill>
              <a:sym typeface="Arial"/>
            </a:endParaRPr>
          </a:p>
          <a:p>
            <a:pPr marL="914400" marR="0" lvl="1" indent="-317500" defTabSz="914400">
              <a:lnSpc>
                <a:spcPct val="90000"/>
              </a:lnSpc>
              <a:spcBef>
                <a:spcPts val="0"/>
              </a:spcBef>
              <a:spcAft>
                <a:spcPts val="600"/>
              </a:spcAft>
              <a:buClr>
                <a:schemeClr val="accent1"/>
              </a:buClr>
              <a:buSzPts val="1400"/>
              <a:buFont typeface="Calibri" panose="020F0502020204030204" pitchFamily="34" charset="0"/>
              <a:buChar char="○"/>
            </a:pPr>
            <a:r>
              <a:rPr lang="en-US" sz="1300" b="0" i="0" u="none" strike="noStrike" cap="none" dirty="0">
                <a:solidFill>
                  <a:schemeClr val="tx1">
                    <a:lumMod val="75000"/>
                    <a:lumOff val="25000"/>
                  </a:schemeClr>
                </a:solidFill>
                <a:sym typeface="Arial"/>
              </a:rPr>
              <a:t>ResNet50 is a deep Convolutional Neural Network (CNN) used for image processing, consisting of 50 layers. It uses residual connections to help train very deep networks without the vanishing gradient problem.</a:t>
            </a:r>
          </a:p>
          <a:p>
            <a:pPr marL="914400" marR="0" lvl="1" indent="-317500" defTabSz="914400">
              <a:lnSpc>
                <a:spcPct val="90000"/>
              </a:lnSpc>
              <a:spcBef>
                <a:spcPts val="0"/>
              </a:spcBef>
              <a:spcAft>
                <a:spcPts val="600"/>
              </a:spcAft>
              <a:buClr>
                <a:schemeClr val="accent1"/>
              </a:buClr>
              <a:buSzPts val="1400"/>
              <a:buFont typeface="Calibri" panose="020F0502020204030204" pitchFamily="34" charset="0"/>
              <a:buChar char="○"/>
            </a:pPr>
            <a:r>
              <a:rPr lang="en-US" sz="1300" b="0" i="0" u="none" strike="noStrike" cap="none" dirty="0">
                <a:solidFill>
                  <a:schemeClr val="tx1">
                    <a:lumMod val="75000"/>
                    <a:lumOff val="25000"/>
                  </a:schemeClr>
                </a:solidFill>
                <a:sym typeface="Arial"/>
              </a:rPr>
              <a:t>Number of Trainable Parameters: </a:t>
            </a:r>
            <a:r>
              <a:rPr lang="en-US" sz="1300" b="1" i="0" u="none" strike="noStrike" cap="none" dirty="0">
                <a:solidFill>
                  <a:schemeClr val="tx1">
                    <a:lumMod val="75000"/>
                    <a:lumOff val="25000"/>
                  </a:schemeClr>
                </a:solidFill>
                <a:sym typeface="Arial"/>
              </a:rPr>
              <a:t>25.6 million parameters</a:t>
            </a:r>
          </a:p>
          <a:p>
            <a:pPr marL="596900" marR="0" lvl="1" indent="0" defTabSz="914400">
              <a:lnSpc>
                <a:spcPct val="90000"/>
              </a:lnSpc>
              <a:spcBef>
                <a:spcPts val="0"/>
              </a:spcBef>
              <a:spcAft>
                <a:spcPts val="600"/>
              </a:spcAft>
              <a:buClr>
                <a:schemeClr val="accent1"/>
              </a:buClr>
              <a:buSzPts val="1400"/>
              <a:buFont typeface="Calibri" panose="020F0502020204030204" pitchFamily="34" charset="0"/>
              <a:buNone/>
            </a:pPr>
            <a:endParaRPr lang="en-US" sz="1300" b="0" i="0" u="none" strike="noStrike" cap="none" dirty="0">
              <a:solidFill>
                <a:schemeClr val="tx1">
                  <a:lumMod val="75000"/>
                  <a:lumOff val="25000"/>
                </a:schemeClr>
              </a:solidFill>
              <a:sym typeface="Arial"/>
            </a:endParaRPr>
          </a:p>
          <a:p>
            <a:pPr marL="457200" marR="0" lvl="1" indent="-330200" defTabSz="914400">
              <a:lnSpc>
                <a:spcPct val="90000"/>
              </a:lnSpc>
              <a:spcBef>
                <a:spcPts val="0"/>
              </a:spcBef>
              <a:spcAft>
                <a:spcPts val="600"/>
              </a:spcAft>
              <a:buClr>
                <a:schemeClr val="accent1"/>
              </a:buClr>
              <a:buSzPts val="1600"/>
              <a:buFont typeface="Calibri" panose="020F0502020204030204" pitchFamily="34" charset="0"/>
              <a:buChar char="●"/>
            </a:pPr>
            <a:r>
              <a:rPr lang="en-US" sz="1300" b="1" i="0" u="none" strike="noStrike" cap="none" dirty="0">
                <a:solidFill>
                  <a:schemeClr val="tx1">
                    <a:lumMod val="75000"/>
                    <a:lumOff val="25000"/>
                  </a:schemeClr>
                </a:solidFill>
                <a:sym typeface="Arial"/>
              </a:rPr>
              <a:t>Text Encoder:</a:t>
            </a:r>
            <a:endParaRPr lang="en-US" sz="1300" b="0" i="0" u="none" strike="noStrike" cap="none" dirty="0">
              <a:solidFill>
                <a:schemeClr val="tx1">
                  <a:lumMod val="75000"/>
                  <a:lumOff val="25000"/>
                </a:schemeClr>
              </a:solidFill>
              <a:sym typeface="Arial"/>
            </a:endParaRPr>
          </a:p>
          <a:p>
            <a:pPr marL="914400" marR="0" lvl="1" indent="-317500" defTabSz="914400">
              <a:lnSpc>
                <a:spcPct val="90000"/>
              </a:lnSpc>
              <a:spcBef>
                <a:spcPts val="0"/>
              </a:spcBef>
              <a:spcAft>
                <a:spcPts val="600"/>
              </a:spcAft>
              <a:buClr>
                <a:schemeClr val="accent1"/>
              </a:buClr>
              <a:buSzPts val="1400"/>
              <a:buFont typeface="Calibri" panose="020F0502020204030204" pitchFamily="34" charset="0"/>
              <a:buChar char="○"/>
            </a:pPr>
            <a:r>
              <a:rPr lang="en-US" sz="1300" b="0" i="0" u="none" strike="noStrike" cap="none" dirty="0" err="1">
                <a:solidFill>
                  <a:schemeClr val="tx1">
                    <a:lumMod val="75000"/>
                    <a:lumOff val="25000"/>
                  </a:schemeClr>
                </a:solidFill>
                <a:sym typeface="Arial"/>
              </a:rPr>
              <a:t>DistilBERT</a:t>
            </a:r>
            <a:r>
              <a:rPr lang="en-US" sz="1300" b="0" i="0" u="none" strike="noStrike" cap="none" dirty="0">
                <a:solidFill>
                  <a:schemeClr val="tx1">
                    <a:lumMod val="75000"/>
                    <a:lumOff val="25000"/>
                  </a:schemeClr>
                </a:solidFill>
                <a:sym typeface="Arial"/>
              </a:rPr>
              <a:t> is a smaller, distilled version of BERT, retaining 97% of BERT's performance while being more efficient. It uses 6 transformer layers (instead of 12 in BERT) and has a 768 hidden dimension with 12 attention heads.</a:t>
            </a:r>
          </a:p>
          <a:p>
            <a:pPr marL="914400" marR="0" lvl="1" indent="-317500" defTabSz="914400">
              <a:lnSpc>
                <a:spcPct val="90000"/>
              </a:lnSpc>
              <a:spcBef>
                <a:spcPts val="0"/>
              </a:spcBef>
              <a:spcAft>
                <a:spcPts val="600"/>
              </a:spcAft>
              <a:buClr>
                <a:schemeClr val="accent1"/>
              </a:buClr>
              <a:buSzPts val="1400"/>
              <a:buFont typeface="Calibri" panose="020F0502020204030204" pitchFamily="34" charset="0"/>
              <a:buChar char="○"/>
            </a:pPr>
            <a:r>
              <a:rPr lang="en-US" sz="1300" b="0" i="0" u="none" strike="noStrike" cap="none" dirty="0">
                <a:solidFill>
                  <a:schemeClr val="tx1">
                    <a:lumMod val="75000"/>
                    <a:lumOff val="25000"/>
                  </a:schemeClr>
                </a:solidFill>
                <a:sym typeface="Arial"/>
              </a:rPr>
              <a:t>Number of Trainable parameters: </a:t>
            </a:r>
            <a:r>
              <a:rPr lang="en-US" sz="1300" b="1" i="0" u="none" strike="noStrike" cap="none" dirty="0">
                <a:solidFill>
                  <a:schemeClr val="tx1">
                    <a:lumMod val="75000"/>
                    <a:lumOff val="25000"/>
                  </a:schemeClr>
                </a:solidFill>
                <a:sym typeface="Arial"/>
              </a:rPr>
              <a:t>66 million parameters</a:t>
            </a:r>
            <a:r>
              <a:rPr lang="en-US" sz="1300" b="0" i="0" u="none" strike="noStrike" cap="none" dirty="0">
                <a:solidFill>
                  <a:schemeClr val="tx1">
                    <a:lumMod val="75000"/>
                    <a:lumOff val="25000"/>
                  </a:schemeClr>
                </a:solidFill>
                <a:sym typeface="Arial"/>
              </a:rPr>
              <a:t>.</a:t>
            </a:r>
          </a:p>
          <a:p>
            <a:pPr marL="596900" marR="0" lvl="1" indent="0" defTabSz="914400">
              <a:lnSpc>
                <a:spcPct val="90000"/>
              </a:lnSpc>
              <a:spcBef>
                <a:spcPts val="0"/>
              </a:spcBef>
              <a:spcAft>
                <a:spcPts val="600"/>
              </a:spcAft>
              <a:buClr>
                <a:schemeClr val="accent1"/>
              </a:buClr>
              <a:buSzPts val="1400"/>
              <a:buFont typeface="Calibri" panose="020F0502020204030204" pitchFamily="34" charset="0"/>
              <a:buNone/>
            </a:pPr>
            <a:endParaRPr lang="en-US" sz="1300" b="0" i="0" u="none" strike="noStrike" cap="none" dirty="0">
              <a:solidFill>
                <a:schemeClr val="tx1">
                  <a:lumMod val="75000"/>
                  <a:lumOff val="25000"/>
                </a:schemeClr>
              </a:solidFill>
              <a:sym typeface="Arial"/>
            </a:endParaRPr>
          </a:p>
        </p:txBody>
      </p:sp>
      <p:sp>
        <p:nvSpPr>
          <p:cNvPr id="113" name="Rectangle 112">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sp>
        <p:nvSpPr>
          <p:cNvPr id="109" name="Rectangle 10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1" name="Rectangle 110">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3" name="Straight Connector 112">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5" name="Rectangle 11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 name="Google Shape;103;p13"/>
          <p:cNvSpPr txBox="1">
            <a:spLocks noGrp="1"/>
          </p:cNvSpPr>
          <p:nvPr>
            <p:ph type="title"/>
          </p:nvPr>
        </p:nvSpPr>
        <p:spPr>
          <a:xfrm>
            <a:off x="800100" y="3939702"/>
            <a:ext cx="7543800" cy="771536"/>
          </a:xfrm>
          <a:prstGeom prst="rect">
            <a:avLst/>
          </a:prstGeom>
        </p:spPr>
        <p:txBody>
          <a:bodyPr spcFirstLastPara="1" vert="horz" lIns="91440" tIns="45720" rIns="91440" bIns="45720" rtlCol="0" anchor="ctr" anchorCtr="0">
            <a:normAutofit/>
          </a:bodyPr>
          <a:lstStyle/>
          <a:p>
            <a:pPr lvl="0" indent="0" algn="ctr" defTabSz="914400">
              <a:lnSpc>
                <a:spcPct val="85000"/>
              </a:lnSpc>
              <a:spcBef>
                <a:spcPct val="0"/>
              </a:spcBef>
              <a:spcAft>
                <a:spcPts val="0"/>
              </a:spcAft>
              <a:buSzPct val="111111"/>
            </a:pPr>
            <a:r>
              <a:rPr lang="en-US" sz="3200" spc="-50" dirty="0">
                <a:solidFill>
                  <a:srgbClr val="FFFFFF"/>
                </a:solidFill>
              </a:rPr>
              <a:t>CLIP Training from Scratch(2/3)</a:t>
            </a:r>
          </a:p>
        </p:txBody>
      </p:sp>
      <p:sp>
        <p:nvSpPr>
          <p:cNvPr id="104" name="Google Shape;104;p13"/>
          <p:cNvSpPr txBox="1"/>
          <p:nvPr/>
        </p:nvSpPr>
        <p:spPr>
          <a:xfrm>
            <a:off x="822960" y="815008"/>
            <a:ext cx="7520940" cy="2603600"/>
          </a:xfrm>
          <a:prstGeom prst="rect">
            <a:avLst/>
          </a:prstGeom>
        </p:spPr>
        <p:txBody>
          <a:bodyPr spcFirstLastPara="1" vert="horz" lIns="0" tIns="45720" rIns="0" bIns="45720" rtlCol="0" anchorCtr="0">
            <a:normAutofit/>
          </a:bodyPr>
          <a:lstStyle/>
          <a:p>
            <a:pPr marL="457200" marR="0" lvl="0" indent="0" defTabSz="914400">
              <a:lnSpc>
                <a:spcPct val="90000"/>
              </a:lnSpc>
              <a:spcBef>
                <a:spcPts val="0"/>
              </a:spcBef>
              <a:spcAft>
                <a:spcPts val="600"/>
              </a:spcAft>
              <a:buClr>
                <a:schemeClr val="accent1"/>
              </a:buClr>
              <a:buSzPct val="100000"/>
              <a:buFont typeface="Calibri" panose="020F0502020204030204" pitchFamily="34" charset="0"/>
              <a:buNone/>
            </a:pPr>
            <a:r>
              <a:rPr lang="en-US" sz="1400" b="1" i="0" u="none" strike="noStrike" cap="none" dirty="0">
                <a:solidFill>
                  <a:schemeClr val="tx1">
                    <a:lumMod val="75000"/>
                    <a:lumOff val="25000"/>
                  </a:schemeClr>
                </a:solidFill>
                <a:sym typeface="Arial"/>
              </a:rPr>
              <a:t>Loss Function</a:t>
            </a:r>
            <a:endParaRPr lang="en-US" sz="1400" b="0" i="0" u="none" strike="noStrike" cap="none" dirty="0">
              <a:solidFill>
                <a:schemeClr val="tx1">
                  <a:lumMod val="75000"/>
                  <a:lumOff val="25000"/>
                </a:schemeClr>
              </a:solidFill>
              <a:sym typeface="Arial"/>
            </a:endParaRPr>
          </a:p>
          <a:p>
            <a:pPr marL="114300" marR="0" lvl="0" indent="0" defTabSz="914400">
              <a:lnSpc>
                <a:spcPct val="90000"/>
              </a:lnSpc>
              <a:spcBef>
                <a:spcPts val="0"/>
              </a:spcBef>
              <a:spcAft>
                <a:spcPts val="600"/>
              </a:spcAft>
              <a:buClr>
                <a:schemeClr val="accent1"/>
              </a:buClr>
              <a:buSzPct val="100000"/>
              <a:buFont typeface="Calibri" panose="020F0502020204030204" pitchFamily="34" charset="0"/>
              <a:buNone/>
            </a:pPr>
            <a:endParaRPr lang="en-US" sz="1400" b="1" i="0" u="none" strike="noStrike" cap="none" dirty="0">
              <a:solidFill>
                <a:schemeClr val="tx1">
                  <a:lumMod val="75000"/>
                  <a:lumOff val="25000"/>
                </a:schemeClr>
              </a:solidFill>
              <a:sym typeface="Arial"/>
            </a:endParaRP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Utilizes contrastive loss to optimize image-text alignment.</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Maximizes cosine similarity for correct image-text pairs (positive pairs).</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Minimizes cosine similarity for incorrect image-text pairs (negative pairs).</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Computes cosine similarity between image and text embeddings.</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Aligns embeddings in a shared representation space.</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Encourages the model to learn meaningful associations between images and text.</a:t>
            </a:r>
          </a:p>
          <a:p>
            <a:pPr marL="882650" marR="0" lvl="1" indent="-285750" defTabSz="914400">
              <a:lnSpc>
                <a:spcPct val="90000"/>
              </a:lnSpc>
              <a:spcBef>
                <a:spcPts val="0"/>
              </a:spcBef>
              <a:spcAft>
                <a:spcPts val="600"/>
              </a:spcAft>
              <a:buClr>
                <a:schemeClr val="accent1"/>
              </a:buClr>
              <a:buSzPct val="100000"/>
              <a:buFont typeface="Wingdings" panose="05000000000000000000" pitchFamily="2" charset="2"/>
              <a:buChar char="ü"/>
            </a:pPr>
            <a:r>
              <a:rPr lang="en-US" sz="1400" b="0" i="0" u="none" strike="noStrike" cap="none" dirty="0">
                <a:solidFill>
                  <a:schemeClr val="tx1">
                    <a:lumMod val="75000"/>
                    <a:lumOff val="25000"/>
                  </a:schemeClr>
                </a:solidFill>
                <a:sym typeface="Arial"/>
              </a:rPr>
              <a:t>Enables tasks like image search and zero-shot classification.</a:t>
            </a:r>
          </a:p>
          <a:p>
            <a:pPr marL="114300" marR="0" lvl="1" indent="0" defTabSz="914400">
              <a:lnSpc>
                <a:spcPct val="90000"/>
              </a:lnSpc>
              <a:spcBef>
                <a:spcPts val="0"/>
              </a:spcBef>
              <a:spcAft>
                <a:spcPts val="600"/>
              </a:spcAft>
              <a:buClr>
                <a:schemeClr val="accent1"/>
              </a:buClr>
              <a:buSzPct val="100000"/>
              <a:buFont typeface="Calibri" panose="020F0502020204030204" pitchFamily="34" charset="0"/>
              <a:buNone/>
            </a:pPr>
            <a:endParaRPr lang="en-US" sz="1400" b="1" i="0" u="none" strike="noStrike" cap="none" dirty="0">
              <a:solidFill>
                <a:schemeClr val="tx1">
                  <a:lumMod val="75000"/>
                  <a:lumOff val="25000"/>
                </a:schemeClr>
              </a:solidFill>
              <a:sym typeface="Arial"/>
            </a:endParaRPr>
          </a:p>
          <a:p>
            <a:pPr marL="914400" marR="0" lvl="2" indent="-228600" defTabSz="914400">
              <a:lnSpc>
                <a:spcPct val="90000"/>
              </a:lnSpc>
              <a:spcBef>
                <a:spcPts val="0"/>
              </a:spcBef>
              <a:spcAft>
                <a:spcPts val="600"/>
              </a:spcAft>
              <a:buClr>
                <a:schemeClr val="accent1"/>
              </a:buClr>
              <a:buSzPct val="100000"/>
              <a:buFont typeface="Calibri" panose="020F0502020204030204" pitchFamily="34" charset="0"/>
              <a:buNone/>
            </a:pPr>
            <a:endParaRPr lang="en-US" sz="1400" b="1" i="0" u="none" strike="noStrike" cap="none" dirty="0">
              <a:solidFill>
                <a:schemeClr val="tx1">
                  <a:lumMod val="75000"/>
                  <a:lumOff val="25000"/>
                </a:schemeClr>
              </a:solidFill>
              <a:sym typeface="Arial"/>
            </a:endParaRPr>
          </a:p>
          <a:p>
            <a:pPr marL="457200" marR="0" lvl="1" indent="-228600" defTabSz="914400">
              <a:lnSpc>
                <a:spcPct val="90000"/>
              </a:lnSpc>
              <a:spcBef>
                <a:spcPts val="0"/>
              </a:spcBef>
              <a:spcAft>
                <a:spcPts val="600"/>
              </a:spcAft>
              <a:buClr>
                <a:schemeClr val="accent1"/>
              </a:buClr>
              <a:buSzPct val="100000"/>
              <a:buFont typeface="Calibri" panose="020F0502020204030204" pitchFamily="34" charset="0"/>
              <a:buNone/>
            </a:pPr>
            <a:endParaRPr lang="en-US" sz="1400" b="1" i="0" u="none" strike="noStrike" cap="none" dirty="0">
              <a:solidFill>
                <a:schemeClr val="tx1">
                  <a:lumMod val="75000"/>
                  <a:lumOff val="25000"/>
                </a:schemeClr>
              </a:solidFill>
              <a:sym typeface="Arial"/>
            </a:endParaRPr>
          </a:p>
          <a:p>
            <a:pPr marL="596900" marR="0" lvl="1" indent="0" defTabSz="914400">
              <a:lnSpc>
                <a:spcPct val="90000"/>
              </a:lnSpc>
              <a:spcBef>
                <a:spcPts val="0"/>
              </a:spcBef>
              <a:spcAft>
                <a:spcPts val="600"/>
              </a:spcAft>
              <a:buClr>
                <a:schemeClr val="accent1"/>
              </a:buClr>
              <a:buSzPct val="100000"/>
              <a:buFont typeface="Calibri" panose="020F0502020204030204" pitchFamily="34" charset="0"/>
              <a:buNone/>
            </a:pPr>
            <a:endParaRPr lang="en-US" sz="1400" b="0" i="0" u="none" strike="noStrike" cap="none" dirty="0">
              <a:solidFill>
                <a:schemeClr val="tx1">
                  <a:lumMod val="75000"/>
                  <a:lumOff val="25000"/>
                </a:schemeClr>
              </a:solidFill>
              <a:sym typeface="Arial"/>
            </a:endParaRPr>
          </a:p>
          <a:p>
            <a:pPr marL="914400" marR="0" lvl="1" indent="-228600" defTabSz="914400">
              <a:lnSpc>
                <a:spcPct val="90000"/>
              </a:lnSpc>
              <a:spcBef>
                <a:spcPts val="0"/>
              </a:spcBef>
              <a:spcAft>
                <a:spcPts val="600"/>
              </a:spcAft>
              <a:buClr>
                <a:schemeClr val="accent1"/>
              </a:buClr>
              <a:buSzPct val="100000"/>
              <a:buFont typeface="Calibri" panose="020F0502020204030204" pitchFamily="34" charset="0"/>
              <a:buNone/>
            </a:pPr>
            <a:endParaRPr lang="en-US" sz="1400" b="0" i="0" u="none" strike="noStrike" cap="none" dirty="0">
              <a:solidFill>
                <a:schemeClr val="tx1">
                  <a:lumMod val="75000"/>
                  <a:lumOff val="25000"/>
                </a:schemeClr>
              </a:solidFill>
              <a:sym typeface="Arial"/>
            </a:endParaRPr>
          </a:p>
          <a:p>
            <a:pPr marL="596900" marR="0" lvl="1" indent="0" defTabSz="914400">
              <a:lnSpc>
                <a:spcPct val="90000"/>
              </a:lnSpc>
              <a:spcBef>
                <a:spcPts val="0"/>
              </a:spcBef>
              <a:spcAft>
                <a:spcPts val="600"/>
              </a:spcAft>
              <a:buClr>
                <a:schemeClr val="accent1"/>
              </a:buClr>
              <a:buSzPct val="100000"/>
              <a:buFont typeface="Calibri" panose="020F0502020204030204" pitchFamily="34" charset="0"/>
              <a:buNone/>
            </a:pPr>
            <a:endParaRPr lang="en-US" sz="1400" b="0" i="0" u="none" strike="noStrike" cap="none" dirty="0">
              <a:solidFill>
                <a:schemeClr val="tx1">
                  <a:lumMod val="75000"/>
                  <a:lumOff val="25000"/>
                </a:schemeClr>
              </a:solidFill>
              <a:sym typeface="Arial"/>
            </a:endParaRPr>
          </a:p>
        </p:txBody>
      </p:sp>
      <p:sp>
        <p:nvSpPr>
          <p:cNvPr id="119" name="Rectangle 118">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Template>
  <TotalTime>724</TotalTime>
  <Words>2360</Words>
  <Application>Microsoft Macintosh PowerPoint</Application>
  <PresentationFormat>On-screen Show (16:9)</PresentationFormat>
  <Paragraphs>389</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Courier New</vt:lpstr>
      <vt:lpstr>Wingdings</vt:lpstr>
      <vt:lpstr>Retrospect</vt:lpstr>
      <vt:lpstr>Multimodal Media Retrieval and Captioning System</vt:lpstr>
      <vt:lpstr>Agenda</vt:lpstr>
      <vt:lpstr>Problem Statement</vt:lpstr>
      <vt:lpstr>Datasets</vt:lpstr>
      <vt:lpstr>Image Caption Retrieval</vt:lpstr>
      <vt:lpstr>PowerPoint Presentation</vt:lpstr>
      <vt:lpstr>Pretrained CLIP Architecture</vt:lpstr>
      <vt:lpstr>CLIP Training from Scratch(1/3)</vt:lpstr>
      <vt:lpstr>CLIP Training from Scratch(2/3)</vt:lpstr>
      <vt:lpstr>Model Training(3/3)</vt:lpstr>
      <vt:lpstr>Qualitative Results from Pretrained Clip </vt:lpstr>
      <vt:lpstr>Quantitative Results: Retrieval Scores Comparison</vt:lpstr>
      <vt:lpstr>Image Caption Generation</vt:lpstr>
      <vt:lpstr>Data Pre Processing</vt:lpstr>
      <vt:lpstr>Model Architecture - Caption Generation</vt:lpstr>
      <vt:lpstr>Models Explored</vt:lpstr>
      <vt:lpstr>Resnet - LSTM</vt:lpstr>
      <vt:lpstr>Train Scores</vt:lpstr>
      <vt:lpstr>8k Test Scores</vt:lpstr>
      <vt:lpstr>30k Test Scores</vt:lpstr>
      <vt:lpstr>CLIP - LSTM</vt:lpstr>
      <vt:lpstr>Training Results</vt:lpstr>
      <vt:lpstr>8K Test Scores</vt:lpstr>
      <vt:lpstr>30K Test Scores</vt:lpstr>
      <vt:lpstr>CLIP - LSTM with Attention</vt:lpstr>
      <vt:lpstr>Train Scores</vt:lpstr>
      <vt:lpstr>8k Test Scores</vt:lpstr>
      <vt:lpstr>30k Test Scores</vt:lpstr>
      <vt:lpstr>Evaluation Metrics</vt:lpstr>
      <vt:lpstr>PowerPoint Presentation</vt:lpstr>
      <vt:lpstr>Qualitative Analysis</vt:lpstr>
      <vt:lpstr>Key Learnings</vt:lpstr>
      <vt:lpstr>Challenges</vt:lpstr>
      <vt:lpstr>Future Directions</vt:lpstr>
      <vt:lpstr>Model Deployment</vt:lpstr>
      <vt:lpstr>Contribution</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Sravan Kumar</dc:creator>
  <cp:lastModifiedBy>Madhuri Gupta</cp:lastModifiedBy>
  <cp:revision>22</cp:revision>
  <dcterms:modified xsi:type="dcterms:W3CDTF">2025-02-23T03:53:25Z</dcterms:modified>
</cp:coreProperties>
</file>